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70" r:id="rId14"/>
    <p:sldId id="269" r:id="rId15"/>
    <p:sldId id="273" r:id="rId16"/>
    <p:sldId id="276" r:id="rId17"/>
    <p:sldId id="277" r:id="rId18"/>
    <p:sldId id="278" r:id="rId19"/>
    <p:sldId id="279" r:id="rId20"/>
    <p:sldId id="272" r:id="rId21"/>
    <p:sldId id="28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4701"/>
  </p:normalViewPr>
  <p:slideViewPr>
    <p:cSldViewPr snapToGrid="0" snapToObjects="1">
      <p:cViewPr varScale="1">
        <p:scale>
          <a:sx n="78" d="100"/>
          <a:sy n="78" d="100"/>
        </p:scale>
        <p:origin x="208"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288EBDFE-B86F-0248-BFFF-18BA81A8BB24}" type="datetimeFigureOut">
              <a:rPr kumimoji="1" lang="zh-CN" altLang="en-US" smtClean="0"/>
              <a:t>2020/5/18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1234075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88EBDFE-B86F-0248-BFFF-18BA81A8BB24}" type="datetimeFigureOut">
              <a:rPr kumimoji="1" lang="zh-CN" altLang="en-US" smtClean="0"/>
              <a:t>2020/5/18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466805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88EBDFE-B86F-0248-BFFF-18BA81A8BB24}" type="datetimeFigureOut">
              <a:rPr kumimoji="1" lang="zh-CN" altLang="en-US" smtClean="0"/>
              <a:t>2020/5/18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84052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88EBDFE-B86F-0248-BFFF-18BA81A8BB24}" type="datetimeFigureOut">
              <a:rPr kumimoji="1" lang="zh-CN" altLang="en-US" smtClean="0"/>
              <a:t>2020/5/18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1950305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288EBDFE-B86F-0248-BFFF-18BA81A8BB24}" type="datetimeFigureOut">
              <a:rPr kumimoji="1" lang="zh-CN" altLang="en-US" smtClean="0"/>
              <a:t>2020/5/18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1734037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288EBDFE-B86F-0248-BFFF-18BA81A8BB24}" type="datetimeFigureOut">
              <a:rPr kumimoji="1" lang="zh-CN" altLang="en-US" smtClean="0"/>
              <a:t>2020/5/18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468949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288EBDFE-B86F-0248-BFFF-18BA81A8BB24}" type="datetimeFigureOut">
              <a:rPr kumimoji="1" lang="zh-CN" altLang="en-US" smtClean="0"/>
              <a:t>2020/5/18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37074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288EBDFE-B86F-0248-BFFF-18BA81A8BB24}" type="datetimeFigureOut">
              <a:rPr kumimoji="1" lang="zh-CN" altLang="en-US" smtClean="0"/>
              <a:t>2020/5/18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1194364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8EBDFE-B86F-0248-BFFF-18BA81A8BB24}" type="datetimeFigureOut">
              <a:rPr kumimoji="1" lang="zh-CN" altLang="en-US" smtClean="0"/>
              <a:t>2020/5/18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1146687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88EBDFE-B86F-0248-BFFF-18BA81A8BB24}" type="datetimeFigureOut">
              <a:rPr kumimoji="1" lang="zh-CN" altLang="en-US" smtClean="0"/>
              <a:t>2020/5/18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86253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88EBDFE-B86F-0248-BFFF-18BA81A8BB24}" type="datetimeFigureOut">
              <a:rPr kumimoji="1" lang="zh-CN" altLang="en-US" smtClean="0"/>
              <a:t>2020/5/18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10401013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EBDFE-B86F-0248-BFFF-18BA81A8BB24}" type="datetimeFigureOut">
              <a:rPr kumimoji="1" lang="zh-CN" altLang="en-US" smtClean="0"/>
              <a:t>2020/5/18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85B7E-76FA-6947-9B4F-BCDE708AD11E}" type="slidenum">
              <a:rPr kumimoji="1" lang="zh-CN" altLang="en-US" smtClean="0"/>
              <a:t>‹#›</a:t>
            </a:fld>
            <a:endParaRPr kumimoji="1" lang="zh-CN" altLang="en-US"/>
          </a:p>
        </p:txBody>
      </p:sp>
    </p:spTree>
    <p:extLst>
      <p:ext uri="{BB962C8B-B14F-4D97-AF65-F5344CB8AC3E}">
        <p14:creationId xmlns:p14="http://schemas.microsoft.com/office/powerpoint/2010/main" val="1769476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hyperlink" Target="https://www.toronto.ca/city-government/data-research-maps/open-data/open-data-catalogue/#a45bd45a-ede8-730e-1abc-93105b2c439f" TargetMode="External"/><Relationship Id="rId4" Type="http://schemas.openxmlformats.org/officeDocument/2006/relationships/hyperlink" Target="https://www.kaggle.com/alincijov/toronto-crime-rate-per-neighbourhood" TargetMode="External"/><Relationship Id="rId1" Type="http://schemas.openxmlformats.org/officeDocument/2006/relationships/slideLayout" Target="../slideLayouts/slideLayout2.xml"/><Relationship Id="rId2" Type="http://schemas.openxmlformats.org/officeDocument/2006/relationships/hyperlink" Target="https://www.toronto.ca/city-government/data-research-maps/open-data/open-data-catalogue/#8c732154-5012-9afe-d0cd-ba3ffc813d5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oronto's astonishing growth: Will it matter to Buffalo? – The Buffalo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80095" cy="44291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4429124"/>
            <a:ext cx="11958637" cy="1815882"/>
          </a:xfrm>
          <a:prstGeom prst="rect">
            <a:avLst/>
          </a:prstGeom>
        </p:spPr>
        <p:txBody>
          <a:bodyPr wrap="square">
            <a:spAutoFit/>
          </a:bodyPr>
          <a:lstStyle/>
          <a:p>
            <a:pPr algn="r"/>
            <a:r>
              <a:rPr lang="it-IT" altLang="zh-CN" sz="1600" dirty="0" smtClean="0">
                <a:solidFill>
                  <a:srgbClr val="0432FF"/>
                </a:solidFill>
                <a:latin typeface="Microsoft YaHei Light" charset="-122"/>
                <a:ea typeface="Microsoft YaHei Light" charset="-122"/>
                <a:cs typeface="Microsoft YaHei Light" charset="-122"/>
              </a:rPr>
              <a:t>IBM Data Science Professional Certificate</a:t>
            </a:r>
            <a:r>
              <a:rPr lang="it-IT" altLang="zh-CN" sz="1600" dirty="0"/>
              <a:t> </a:t>
            </a:r>
            <a:endParaRPr lang="it-IT" altLang="zh-CN" sz="1600" dirty="0" smtClean="0"/>
          </a:p>
          <a:p>
            <a:r>
              <a:rPr lang="en-US" altLang="zh-CN" sz="2800" b="1" dirty="0" smtClean="0">
                <a:solidFill>
                  <a:srgbClr val="7030A0"/>
                </a:solidFill>
                <a:latin typeface="Microsoft YaHei" charset="-122"/>
                <a:ea typeface="Microsoft YaHei" charset="-122"/>
                <a:cs typeface="Microsoft YaHei" charset="-122"/>
              </a:rPr>
              <a:t>Capstone Project </a:t>
            </a:r>
            <a:r>
              <a:rPr lang="en-US" altLang="zh-CN" sz="4000" b="1" dirty="0" smtClean="0">
                <a:solidFill>
                  <a:srgbClr val="FF0000"/>
                </a:solidFill>
                <a:latin typeface="Microsoft YaHei" charset="-122"/>
                <a:ea typeface="Microsoft YaHei" charset="-122"/>
                <a:cs typeface="Microsoft YaHei" charset="-122"/>
              </a:rPr>
              <a:t>The Battle of the Neighborhoods</a:t>
            </a:r>
          </a:p>
          <a:p>
            <a:endParaRPr lang="en-US" altLang="zh-CN" sz="2800" b="1" dirty="0" smtClean="0">
              <a:latin typeface="Microsoft YaHei" charset="-122"/>
              <a:ea typeface="Microsoft YaHei" charset="-122"/>
              <a:cs typeface="Microsoft YaHei" charset="-122"/>
            </a:endParaRPr>
          </a:p>
          <a:p>
            <a:r>
              <a:rPr lang="en-US" altLang="zh-CN" sz="2800" dirty="0" smtClean="0">
                <a:latin typeface="Microsoft YaHei Light" charset="-122"/>
                <a:ea typeface="Microsoft YaHei Light" charset="-122"/>
                <a:cs typeface="Microsoft YaHei Light" charset="-122"/>
              </a:rPr>
              <a:t>Linbo Huang</a:t>
            </a:r>
            <a:endParaRPr lang="en-US" altLang="zh-CN" sz="2800" dirty="0">
              <a:latin typeface="Microsoft YaHei Light" charset="-122"/>
              <a:ea typeface="Microsoft YaHei Light" charset="-122"/>
              <a:cs typeface="Microsoft YaHei Light" charset="-122"/>
            </a:endParaRPr>
          </a:p>
        </p:txBody>
      </p:sp>
    </p:spTree>
    <p:extLst>
      <p:ext uri="{BB962C8B-B14F-4D97-AF65-F5344CB8AC3E}">
        <p14:creationId xmlns:p14="http://schemas.microsoft.com/office/powerpoint/2010/main" val="715126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457576" y="1543051"/>
            <a:ext cx="8175818" cy="4657386"/>
          </a:xfrm>
          <a:prstGeom prst="rect">
            <a:avLst/>
          </a:prstGeom>
        </p:spPr>
      </p:pic>
      <p:sp>
        <p:nvSpPr>
          <p:cNvPr id="2" name="标题 1"/>
          <p:cNvSpPr>
            <a:spLocks noGrp="1"/>
          </p:cNvSpPr>
          <p:nvPr>
            <p:ph type="title"/>
          </p:nvPr>
        </p:nvSpPr>
        <p:spPr/>
        <p:txBody>
          <a:bodyPr/>
          <a:lstStyle/>
          <a:p>
            <a:r>
              <a:rPr lang="en-US" altLang="zh-CN" b="1" dirty="0" smtClean="0"/>
              <a:t>Explore Dataset</a:t>
            </a:r>
            <a:endParaRPr kumimoji="1" lang="zh-CN" altLang="en-US" dirty="0"/>
          </a:p>
        </p:txBody>
      </p:sp>
      <p:sp>
        <p:nvSpPr>
          <p:cNvPr id="4" name="矩形 3"/>
          <p:cNvSpPr/>
          <p:nvPr/>
        </p:nvSpPr>
        <p:spPr>
          <a:xfrm>
            <a:off x="631748" y="3391564"/>
            <a:ext cx="2118529" cy="369332"/>
          </a:xfrm>
          <a:prstGeom prst="rect">
            <a:avLst/>
          </a:prstGeom>
        </p:spPr>
        <p:txBody>
          <a:bodyPr wrap="none">
            <a:spAutoFit/>
          </a:bodyPr>
          <a:lstStyle/>
          <a:p>
            <a:r>
              <a:rPr lang="en-US" altLang="zh-CN" b="1" i="0" dirty="0" smtClean="0">
                <a:solidFill>
                  <a:srgbClr val="000000"/>
                </a:solidFill>
                <a:effectLst/>
                <a:latin typeface="Helvetica Neue" charset="0"/>
              </a:rPr>
              <a:t>Visualize the data</a:t>
            </a:r>
            <a:endParaRPr lang="en-US" altLang="zh-CN" b="1" i="0" dirty="0">
              <a:solidFill>
                <a:srgbClr val="000000"/>
              </a:solidFill>
              <a:effectLst/>
              <a:latin typeface="Helvetica Neue" charset="0"/>
            </a:endParaRPr>
          </a:p>
        </p:txBody>
      </p:sp>
      <p:sp>
        <p:nvSpPr>
          <p:cNvPr id="3" name="矩形 2"/>
          <p:cNvSpPr/>
          <p:nvPr/>
        </p:nvSpPr>
        <p:spPr>
          <a:xfrm>
            <a:off x="5776539" y="6346250"/>
            <a:ext cx="3537892" cy="369332"/>
          </a:xfrm>
          <a:prstGeom prst="rect">
            <a:avLst/>
          </a:prstGeom>
        </p:spPr>
        <p:txBody>
          <a:bodyPr wrap="none">
            <a:spAutoFit/>
          </a:bodyPr>
          <a:lstStyle/>
          <a:p>
            <a:pPr algn="ctr"/>
            <a:r>
              <a:rPr lang="en-US" altLang="zh-CN" dirty="0" smtClean="0">
                <a:solidFill>
                  <a:srgbClr val="7030A0"/>
                </a:solidFill>
                <a:latin typeface="Microsoft YaHei" charset="-122"/>
                <a:ea typeface="Microsoft YaHei" charset="-122"/>
                <a:cs typeface="Microsoft YaHei" charset="-122"/>
              </a:rPr>
              <a:t>Figure - Crime Map in Toronto</a:t>
            </a:r>
            <a:endParaRPr lang="en-US" altLang="zh-CN" dirty="0">
              <a:solidFill>
                <a:srgbClr val="7030A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762172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3457576" y="1543051"/>
            <a:ext cx="8175818" cy="4657386"/>
          </a:xfrm>
          <a:prstGeom prst="rect">
            <a:avLst/>
          </a:prstGeom>
        </p:spPr>
      </p:pic>
      <p:sp>
        <p:nvSpPr>
          <p:cNvPr id="2" name="标题 1"/>
          <p:cNvSpPr>
            <a:spLocks noGrp="1"/>
          </p:cNvSpPr>
          <p:nvPr>
            <p:ph type="title"/>
          </p:nvPr>
        </p:nvSpPr>
        <p:spPr/>
        <p:txBody>
          <a:bodyPr/>
          <a:lstStyle/>
          <a:p>
            <a:r>
              <a:rPr lang="en-US" altLang="zh-CN" b="1" dirty="0" smtClean="0"/>
              <a:t>Explore Dataset</a:t>
            </a:r>
            <a:endParaRPr kumimoji="1" lang="zh-CN" altLang="en-US" dirty="0"/>
          </a:p>
        </p:txBody>
      </p:sp>
      <p:sp>
        <p:nvSpPr>
          <p:cNvPr id="4" name="矩形 3"/>
          <p:cNvSpPr/>
          <p:nvPr/>
        </p:nvSpPr>
        <p:spPr>
          <a:xfrm>
            <a:off x="631748" y="3391564"/>
            <a:ext cx="2118529" cy="369332"/>
          </a:xfrm>
          <a:prstGeom prst="rect">
            <a:avLst/>
          </a:prstGeom>
        </p:spPr>
        <p:txBody>
          <a:bodyPr wrap="none">
            <a:spAutoFit/>
          </a:bodyPr>
          <a:lstStyle/>
          <a:p>
            <a:r>
              <a:rPr lang="en-US" altLang="zh-CN" b="1" i="0" dirty="0" smtClean="0">
                <a:solidFill>
                  <a:srgbClr val="000000"/>
                </a:solidFill>
                <a:effectLst/>
                <a:latin typeface="Helvetica Neue" charset="0"/>
              </a:rPr>
              <a:t>Visualize the data</a:t>
            </a:r>
            <a:endParaRPr lang="en-US" altLang="zh-CN" b="1" i="0" dirty="0">
              <a:solidFill>
                <a:srgbClr val="000000"/>
              </a:solidFill>
              <a:effectLst/>
              <a:latin typeface="Helvetica Neue" charset="0"/>
            </a:endParaRPr>
          </a:p>
        </p:txBody>
      </p:sp>
      <p:sp>
        <p:nvSpPr>
          <p:cNvPr id="3" name="矩形 2"/>
          <p:cNvSpPr/>
          <p:nvPr/>
        </p:nvSpPr>
        <p:spPr>
          <a:xfrm>
            <a:off x="4025771" y="6317675"/>
            <a:ext cx="7039428" cy="369332"/>
          </a:xfrm>
          <a:prstGeom prst="rect">
            <a:avLst/>
          </a:prstGeom>
        </p:spPr>
        <p:txBody>
          <a:bodyPr wrap="none">
            <a:spAutoFit/>
          </a:bodyPr>
          <a:lstStyle/>
          <a:p>
            <a:pPr algn="ctr"/>
            <a:r>
              <a:rPr lang="en-US" altLang="zh-CN" dirty="0" smtClean="0">
                <a:solidFill>
                  <a:srgbClr val="7030A0"/>
                </a:solidFill>
                <a:latin typeface="Microsoft YaHei" charset="-122"/>
                <a:ea typeface="Microsoft YaHei" charset="-122"/>
                <a:cs typeface="Microsoft YaHei" charset="-122"/>
              </a:rPr>
              <a:t>Figure </a:t>
            </a:r>
            <a:r>
              <a:rPr lang="mr-IN" altLang="zh-CN" dirty="0" smtClean="0">
                <a:solidFill>
                  <a:srgbClr val="7030A0"/>
                </a:solidFill>
                <a:latin typeface="Microsoft YaHei" charset="-122"/>
                <a:ea typeface="Microsoft YaHei" charset="-122"/>
                <a:cs typeface="Microsoft YaHei" charset="-122"/>
              </a:rPr>
              <a:t>–</a:t>
            </a:r>
            <a:r>
              <a:rPr lang="en-US" altLang="zh-CN" dirty="0" smtClean="0">
                <a:solidFill>
                  <a:srgbClr val="7030A0"/>
                </a:solidFill>
                <a:latin typeface="Microsoft YaHei" charset="-122"/>
                <a:ea typeface="Microsoft YaHei" charset="-122"/>
                <a:cs typeface="Microsoft YaHei" charset="-122"/>
              </a:rPr>
              <a:t> Restaurants and Seafood Restaurants Map in Toronto</a:t>
            </a:r>
            <a:endParaRPr lang="en-US" altLang="zh-CN" dirty="0">
              <a:solidFill>
                <a:srgbClr val="7030A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33065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294094"/>
            <a:ext cx="10515600" cy="1325563"/>
          </a:xfrm>
        </p:spPr>
        <p:txBody>
          <a:bodyPr/>
          <a:lstStyle/>
          <a:p>
            <a:r>
              <a:rPr lang="en-US" altLang="zh-CN" u="sng" dirty="0" smtClean="0"/>
              <a:t>3.Methodology</a:t>
            </a:r>
            <a:endParaRPr lang="zh-CN" altLang="en-US" u="sng" dirty="0"/>
          </a:p>
        </p:txBody>
      </p:sp>
      <p:sp>
        <p:nvSpPr>
          <p:cNvPr id="5" name="矩形 4"/>
          <p:cNvSpPr/>
          <p:nvPr/>
        </p:nvSpPr>
        <p:spPr>
          <a:xfrm>
            <a:off x="838199" y="1523134"/>
            <a:ext cx="10791826" cy="5355312"/>
          </a:xfrm>
          <a:prstGeom prst="rect">
            <a:avLst/>
          </a:prstGeom>
        </p:spPr>
        <p:txBody>
          <a:bodyPr wrap="square">
            <a:spAutoFit/>
          </a:bodyPr>
          <a:lstStyle/>
          <a:p>
            <a:r>
              <a:rPr lang="en-US" altLang="zh-CN" b="1" dirty="0"/>
              <a:t>In this project we will direct our efforts on detecting areas of Toronto that have low restaurant density, particularly those with low number of Seafood restaurants</a:t>
            </a:r>
            <a:r>
              <a:rPr lang="en-US" altLang="zh-CN" b="1" dirty="0" smtClean="0"/>
              <a:t>.</a:t>
            </a:r>
          </a:p>
          <a:p>
            <a:endParaRPr lang="en-US" altLang="zh-CN" dirty="0"/>
          </a:p>
          <a:p>
            <a:r>
              <a:rPr lang="en-US" altLang="zh-CN" sz="2400" b="1" dirty="0">
                <a:solidFill>
                  <a:srgbClr val="7030A0"/>
                </a:solidFill>
              </a:rPr>
              <a:t>In first step </a:t>
            </a:r>
            <a:r>
              <a:rPr lang="en-US" altLang="zh-CN" dirty="0"/>
              <a:t>we have collected the required data: location and type (category) of every restaurant within 500m from each neighborhood center. We have also identified seafood restaurants (according to Foursquare categorization</a:t>
            </a:r>
            <a:r>
              <a:rPr lang="en-US" altLang="zh-CN" dirty="0" smtClean="0"/>
              <a:t>).</a:t>
            </a:r>
          </a:p>
          <a:p>
            <a:endParaRPr lang="en-US" altLang="zh-CN" dirty="0"/>
          </a:p>
          <a:p>
            <a:r>
              <a:rPr lang="en-US" altLang="zh-CN" sz="2400" b="1" dirty="0">
                <a:solidFill>
                  <a:srgbClr val="7030A0"/>
                </a:solidFill>
              </a:rPr>
              <a:t>Second step </a:t>
            </a:r>
            <a:r>
              <a:rPr lang="en-US" altLang="zh-CN" dirty="0"/>
              <a:t>in our analysis will be calculation and exploration of 'restaurant density' across different areas of Toronto - we will use choropleth maps to identify a few promising areas with low number of restaurants in general (and no seafood restaurants in vicinity) </a:t>
            </a:r>
            <a:r>
              <a:rPr lang="en-US" altLang="zh-CN" dirty="0" smtClean="0"/>
              <a:t>.</a:t>
            </a:r>
          </a:p>
          <a:p>
            <a:endParaRPr lang="en-US" altLang="zh-CN" dirty="0"/>
          </a:p>
          <a:p>
            <a:r>
              <a:rPr lang="en-US" altLang="zh-CN" sz="2400" b="1" dirty="0">
                <a:solidFill>
                  <a:srgbClr val="7030A0"/>
                </a:solidFill>
              </a:rPr>
              <a:t>In third and final step </a:t>
            </a:r>
            <a:r>
              <a:rPr lang="en-US" altLang="zh-CN" dirty="0"/>
              <a:t>we will use the data to create clusters of locations , and try to find out a cluster that meet some basic requirements established in discussion with stakeholders: we will take into consideration locations with low number of restaurants in the </a:t>
            </a:r>
            <a:r>
              <a:rPr lang="en-US" altLang="zh-CN" dirty="0" smtClean="0"/>
              <a:t>neighborhood</a:t>
            </a:r>
            <a:r>
              <a:rPr lang="en-US" altLang="zh-CN" dirty="0"/>
              <a:t>, and we want locations without seafood restaurant in radius of 500 meters, we also want locations at lower crime rate and high income neighborhood. We will present map of all such locations but also create clusters (using k-means clustering) of those locations to identify general zones / neighborhoods / addresses which should be a starting point for final 'street level' exploration and search for optimal venue location by stakeholders</a:t>
            </a:r>
            <a:r>
              <a:rPr lang="en-US" altLang="zh-CN" dirty="0" smtClean="0"/>
              <a:t>.</a:t>
            </a:r>
            <a:endParaRPr lang="en-US" altLang="zh-CN" dirty="0"/>
          </a:p>
        </p:txBody>
      </p:sp>
    </p:spTree>
    <p:extLst>
      <p:ext uri="{BB962C8B-B14F-4D97-AF65-F5344CB8AC3E}">
        <p14:creationId xmlns:p14="http://schemas.microsoft.com/office/powerpoint/2010/main" val="18253367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Analysis Data</a:t>
            </a:r>
            <a:endParaRPr kumimoji="1" lang="zh-CN" altLang="en-US" dirty="0"/>
          </a:p>
        </p:txBody>
      </p:sp>
      <p:pic>
        <p:nvPicPr>
          <p:cNvPr id="5" name="图片 4"/>
          <p:cNvPicPr>
            <a:picLocks noChangeAspect="1"/>
          </p:cNvPicPr>
          <p:nvPr/>
        </p:nvPicPr>
        <p:blipFill>
          <a:blip r:embed="rId2"/>
          <a:stretch>
            <a:fillRect/>
          </a:stretch>
        </p:blipFill>
        <p:spPr>
          <a:xfrm>
            <a:off x="449262" y="2005723"/>
            <a:ext cx="6121400" cy="2082800"/>
          </a:xfrm>
          <a:prstGeom prst="rect">
            <a:avLst/>
          </a:prstGeom>
          <a:ln>
            <a:solidFill>
              <a:schemeClr val="tx1"/>
            </a:solidFill>
          </a:ln>
        </p:spPr>
      </p:pic>
      <p:sp>
        <p:nvSpPr>
          <p:cNvPr id="8" name="文本框 7"/>
          <p:cNvSpPr txBox="1"/>
          <p:nvPr/>
        </p:nvSpPr>
        <p:spPr>
          <a:xfrm>
            <a:off x="449262" y="1506022"/>
            <a:ext cx="6432017" cy="338554"/>
          </a:xfrm>
          <a:prstGeom prst="rect">
            <a:avLst/>
          </a:prstGeom>
          <a:noFill/>
        </p:spPr>
        <p:txBody>
          <a:bodyPr wrap="none" rtlCol="0">
            <a:spAutoFit/>
          </a:bodyPr>
          <a:lstStyle/>
          <a:p>
            <a:r>
              <a:rPr kumimoji="1" lang="en-US" altLang="zh-CN" sz="1600" b="1" dirty="0" smtClean="0">
                <a:solidFill>
                  <a:srgbClr val="7030A0"/>
                </a:solidFill>
                <a:latin typeface="Microsoft YaHei" charset="-122"/>
                <a:ea typeface="Microsoft YaHei" charset="-122"/>
                <a:cs typeface="Microsoft YaHei" charset="-122"/>
              </a:rPr>
              <a:t>Population, Income, Crime</a:t>
            </a:r>
            <a:r>
              <a:rPr kumimoji="1" lang="en-US" altLang="zh-CN" sz="1600" b="1" smtClean="0">
                <a:solidFill>
                  <a:srgbClr val="7030A0"/>
                </a:solidFill>
                <a:latin typeface="Microsoft YaHei" charset="-122"/>
                <a:ea typeface="Microsoft YaHei" charset="-122"/>
                <a:cs typeface="Microsoft YaHei" charset="-122"/>
              </a:rPr>
              <a:t>, Restaurant, </a:t>
            </a:r>
            <a:r>
              <a:rPr kumimoji="1" lang="en-US" altLang="zh-CN" sz="1600" b="1" smtClean="0">
                <a:solidFill>
                  <a:srgbClr val="7030A0"/>
                </a:solidFill>
                <a:latin typeface="Microsoft YaHei" charset="-122"/>
                <a:ea typeface="Microsoft YaHei" charset="-122"/>
                <a:cs typeface="Microsoft YaHei" charset="-122"/>
              </a:rPr>
              <a:t>Seafood </a:t>
            </a:r>
            <a:r>
              <a:rPr kumimoji="1" lang="en-US" altLang="zh-CN" sz="1600" b="1" smtClean="0">
                <a:solidFill>
                  <a:srgbClr val="7030A0"/>
                </a:solidFill>
                <a:latin typeface="Microsoft YaHei" charset="-122"/>
                <a:ea typeface="Microsoft YaHei" charset="-122"/>
                <a:cs typeface="Microsoft YaHei" charset="-122"/>
              </a:rPr>
              <a:t>Restaurant</a:t>
            </a:r>
            <a:r>
              <a:rPr kumimoji="1" lang="en-US" altLang="zh-CN" sz="1600" b="1" dirty="0" smtClean="0">
                <a:solidFill>
                  <a:srgbClr val="7030A0"/>
                </a:solidFill>
                <a:latin typeface="Microsoft YaHei" charset="-122"/>
                <a:ea typeface="Microsoft YaHei" charset="-122"/>
                <a:cs typeface="Microsoft YaHei" charset="-122"/>
              </a:rPr>
              <a:t>, </a:t>
            </a:r>
            <a:endParaRPr kumimoji="1" lang="zh-CN" altLang="en-US" sz="1600" b="1" dirty="0">
              <a:solidFill>
                <a:srgbClr val="7030A0"/>
              </a:solidFill>
              <a:latin typeface="Microsoft YaHei" charset="-122"/>
              <a:ea typeface="Microsoft YaHei" charset="-122"/>
              <a:cs typeface="Microsoft YaHei" charset="-122"/>
            </a:endParaRPr>
          </a:p>
        </p:txBody>
      </p:sp>
      <p:pic>
        <p:nvPicPr>
          <p:cNvPr id="2052" name="Picture 4" descr="-Means Clustering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937" y="2233613"/>
            <a:ext cx="1905000" cy="1905000"/>
          </a:xfrm>
          <a:prstGeom prst="rect">
            <a:avLst/>
          </a:prstGeom>
          <a:solidFill>
            <a:schemeClr val="accent2"/>
          </a:solidFill>
          <a:ln>
            <a:solidFill>
              <a:schemeClr val="tx1"/>
            </a:solidFill>
          </a:ln>
        </p:spPr>
      </p:pic>
      <p:cxnSp>
        <p:nvCxnSpPr>
          <p:cNvPr id="29" name="肘形连接符 28"/>
          <p:cNvCxnSpPr/>
          <p:nvPr/>
        </p:nvCxnSpPr>
        <p:spPr>
          <a:xfrm>
            <a:off x="6570662" y="2657471"/>
            <a:ext cx="1958976" cy="514350"/>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055" name="图片 2054"/>
          <p:cNvPicPr>
            <a:picLocks noChangeAspect="1"/>
          </p:cNvPicPr>
          <p:nvPr/>
        </p:nvPicPr>
        <p:blipFill>
          <a:blip r:embed="rId4"/>
          <a:stretch>
            <a:fillRect/>
          </a:stretch>
        </p:blipFill>
        <p:spPr>
          <a:xfrm>
            <a:off x="449262" y="4733758"/>
            <a:ext cx="11353800" cy="1988991"/>
          </a:xfrm>
          <a:prstGeom prst="rect">
            <a:avLst/>
          </a:prstGeom>
          <a:ln>
            <a:solidFill>
              <a:schemeClr val="tx1"/>
            </a:solidFill>
          </a:ln>
        </p:spPr>
      </p:pic>
      <p:cxnSp>
        <p:nvCxnSpPr>
          <p:cNvPr id="2069" name="直线箭头连接符 2068"/>
          <p:cNvCxnSpPr/>
          <p:nvPr/>
        </p:nvCxnSpPr>
        <p:spPr>
          <a:xfrm>
            <a:off x="9596437" y="4152901"/>
            <a:ext cx="0" cy="5951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449262" y="4330826"/>
            <a:ext cx="7986097" cy="338554"/>
          </a:xfrm>
          <a:prstGeom prst="rect">
            <a:avLst/>
          </a:prstGeom>
          <a:noFill/>
        </p:spPr>
        <p:txBody>
          <a:bodyPr wrap="none" rtlCol="0">
            <a:spAutoFit/>
          </a:bodyPr>
          <a:lstStyle/>
          <a:p>
            <a:r>
              <a:rPr kumimoji="1" lang="en-US" altLang="zh-CN" sz="1600" b="1" dirty="0" smtClean="0">
                <a:solidFill>
                  <a:srgbClr val="7030A0"/>
                </a:solidFill>
                <a:latin typeface="Microsoft YaHei" charset="-122"/>
                <a:ea typeface="Microsoft YaHei" charset="-122"/>
                <a:cs typeface="Microsoft YaHei" charset="-122"/>
              </a:rPr>
              <a:t>Cluster Labels, Population, Income, Crime, Restaurant, </a:t>
            </a:r>
            <a:r>
              <a:rPr kumimoji="1" lang="en-US" altLang="zh-CN" sz="1600" b="1" dirty="0" smtClean="0">
                <a:solidFill>
                  <a:srgbClr val="7030A0"/>
                </a:solidFill>
                <a:latin typeface="Microsoft YaHei" charset="-122"/>
                <a:ea typeface="Microsoft YaHei" charset="-122"/>
                <a:cs typeface="Microsoft YaHei" charset="-122"/>
              </a:rPr>
              <a:t>Seafood </a:t>
            </a:r>
            <a:r>
              <a:rPr kumimoji="1" lang="en-US" altLang="zh-CN" sz="1600" b="1" dirty="0" smtClean="0">
                <a:solidFill>
                  <a:srgbClr val="7030A0"/>
                </a:solidFill>
                <a:latin typeface="Microsoft YaHei" charset="-122"/>
                <a:ea typeface="Microsoft YaHei" charset="-122"/>
                <a:cs typeface="Microsoft YaHei" charset="-122"/>
              </a:rPr>
              <a:t>Restaurant, </a:t>
            </a:r>
            <a:endParaRPr kumimoji="1" lang="zh-CN" altLang="en-US" sz="1600" b="1" dirty="0">
              <a:solidFill>
                <a:srgbClr val="7030A0"/>
              </a:solidFill>
              <a:latin typeface="Microsoft YaHei" charset="-122"/>
              <a:ea typeface="Microsoft YaHei" charset="-122"/>
              <a:cs typeface="Microsoft YaHei" charset="-122"/>
            </a:endParaRPr>
          </a:p>
        </p:txBody>
      </p:sp>
      <p:sp>
        <p:nvSpPr>
          <p:cNvPr id="57" name="文本框 56"/>
          <p:cNvSpPr txBox="1"/>
          <p:nvPr/>
        </p:nvSpPr>
        <p:spPr>
          <a:xfrm>
            <a:off x="8361259" y="1827342"/>
            <a:ext cx="2470356" cy="369332"/>
          </a:xfrm>
          <a:prstGeom prst="rect">
            <a:avLst/>
          </a:prstGeom>
          <a:noFill/>
        </p:spPr>
        <p:txBody>
          <a:bodyPr wrap="none" rtlCol="0">
            <a:spAutoFit/>
          </a:bodyPr>
          <a:lstStyle/>
          <a:p>
            <a:r>
              <a:rPr kumimoji="1" lang="en-US" altLang="zh-CN" b="1" dirty="0" smtClean="0">
                <a:solidFill>
                  <a:srgbClr val="0432FF"/>
                </a:solidFill>
                <a:latin typeface="Microsoft YaHei" charset="-122"/>
                <a:ea typeface="Microsoft YaHei" charset="-122"/>
                <a:cs typeface="Microsoft YaHei" charset="-122"/>
              </a:rPr>
              <a:t>K-Means Clustering</a:t>
            </a:r>
            <a:endParaRPr kumimoji="1" lang="zh-CN" altLang="en-US" b="1" dirty="0">
              <a:solidFill>
                <a:srgbClr val="0432FF"/>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787738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294094"/>
            <a:ext cx="10515600" cy="1325563"/>
          </a:xfrm>
        </p:spPr>
        <p:txBody>
          <a:bodyPr/>
          <a:lstStyle/>
          <a:p>
            <a:r>
              <a:rPr lang="en-US" altLang="zh-CN" u="sng" dirty="0"/>
              <a:t>4</a:t>
            </a:r>
            <a:r>
              <a:rPr lang="en-US" altLang="zh-CN" u="sng" dirty="0" smtClean="0"/>
              <a:t>.Analysis</a:t>
            </a:r>
            <a:endParaRPr lang="zh-CN" altLang="en-US" u="sng" dirty="0"/>
          </a:p>
        </p:txBody>
      </p:sp>
      <p:sp>
        <p:nvSpPr>
          <p:cNvPr id="5" name="矩形 4"/>
          <p:cNvSpPr/>
          <p:nvPr/>
        </p:nvSpPr>
        <p:spPr>
          <a:xfrm>
            <a:off x="838199" y="3051896"/>
            <a:ext cx="10791826" cy="3831818"/>
          </a:xfrm>
          <a:prstGeom prst="rect">
            <a:avLst/>
          </a:prstGeom>
        </p:spPr>
        <p:txBody>
          <a:bodyPr wrap="square">
            <a:spAutoFit/>
          </a:bodyPr>
          <a:lstStyle/>
          <a:p>
            <a:pPr>
              <a:lnSpc>
                <a:spcPct val="150000"/>
              </a:lnSpc>
            </a:pPr>
            <a:r>
              <a:rPr lang="en-US" altLang="zh-CN" b="1" dirty="0" smtClean="0"/>
              <a:t>The clustering results show that the dataset is divided into four categories:</a:t>
            </a:r>
          </a:p>
          <a:p>
            <a:pPr marL="342900" indent="-342900">
              <a:lnSpc>
                <a:spcPct val="150000"/>
              </a:lnSpc>
              <a:buFont typeface="+mj-ea"/>
              <a:buAutoNum type="circleNumDbPlain"/>
            </a:pPr>
            <a:r>
              <a:rPr lang="en-US" altLang="zh-CN" b="1" dirty="0" smtClean="0">
                <a:solidFill>
                  <a:schemeClr val="accent2">
                    <a:lumMod val="75000"/>
                  </a:schemeClr>
                </a:solidFill>
              </a:rPr>
              <a:t>The first group:</a:t>
            </a:r>
            <a:r>
              <a:rPr lang="en-US" altLang="zh-CN" dirty="0" smtClean="0">
                <a:solidFill>
                  <a:schemeClr val="accent2">
                    <a:lumMod val="75000"/>
                  </a:schemeClr>
                </a:solidFill>
              </a:rPr>
              <a:t>  large population, low income, high crime rate and the largest number of restaurants (including seafood restaurants).</a:t>
            </a:r>
          </a:p>
          <a:p>
            <a:pPr marL="342900" indent="-342900">
              <a:lnSpc>
                <a:spcPct val="150000"/>
              </a:lnSpc>
              <a:buFont typeface="+mj-ea"/>
              <a:buAutoNum type="circleNumDbPlain"/>
            </a:pPr>
            <a:r>
              <a:rPr lang="en-US" altLang="zh-CN" b="1" dirty="0" smtClean="0">
                <a:solidFill>
                  <a:schemeClr val="accent6"/>
                </a:solidFill>
              </a:rPr>
              <a:t>The </a:t>
            </a:r>
            <a:r>
              <a:rPr lang="en-US" altLang="zh-CN" b="1" dirty="0">
                <a:solidFill>
                  <a:schemeClr val="accent6"/>
                </a:solidFill>
              </a:rPr>
              <a:t>second </a:t>
            </a:r>
            <a:r>
              <a:rPr lang="en-US" altLang="zh-CN" b="1" dirty="0" smtClean="0">
                <a:solidFill>
                  <a:schemeClr val="accent6"/>
                </a:solidFill>
              </a:rPr>
              <a:t>group:</a:t>
            </a:r>
            <a:r>
              <a:rPr lang="en-US" altLang="zh-CN" dirty="0">
                <a:solidFill>
                  <a:schemeClr val="accent6"/>
                </a:solidFill>
              </a:rPr>
              <a:t> </a:t>
            </a:r>
            <a:r>
              <a:rPr lang="en-US" altLang="zh-CN" dirty="0" smtClean="0">
                <a:solidFill>
                  <a:schemeClr val="accent6"/>
                </a:solidFill>
              </a:rPr>
              <a:t>small </a:t>
            </a:r>
            <a:r>
              <a:rPr lang="en-US" altLang="zh-CN" dirty="0">
                <a:solidFill>
                  <a:schemeClr val="accent6"/>
                </a:solidFill>
              </a:rPr>
              <a:t>population, low income, a moderate crime rate, and the fewest restaurants (including seafood restaurants).</a:t>
            </a:r>
          </a:p>
          <a:p>
            <a:pPr marL="342900" indent="-342900">
              <a:lnSpc>
                <a:spcPct val="150000"/>
              </a:lnSpc>
              <a:buFont typeface="+mj-ea"/>
              <a:buAutoNum type="circleNumDbPlain"/>
            </a:pPr>
            <a:r>
              <a:rPr lang="en-US" altLang="zh-CN" b="1" dirty="0">
                <a:solidFill>
                  <a:srgbClr val="FF0000"/>
                </a:solidFill>
              </a:rPr>
              <a:t>The third </a:t>
            </a:r>
            <a:r>
              <a:rPr lang="en-US" altLang="zh-CN" b="1" dirty="0" smtClean="0">
                <a:solidFill>
                  <a:srgbClr val="FF0000"/>
                </a:solidFill>
              </a:rPr>
              <a:t>group:</a:t>
            </a:r>
            <a:r>
              <a:rPr lang="en-US" altLang="zh-CN" dirty="0">
                <a:solidFill>
                  <a:srgbClr val="FF0000"/>
                </a:solidFill>
              </a:rPr>
              <a:t> </a:t>
            </a:r>
            <a:r>
              <a:rPr lang="en-US" altLang="zh-CN" dirty="0" smtClean="0">
                <a:solidFill>
                  <a:srgbClr val="FF0000"/>
                </a:solidFill>
              </a:rPr>
              <a:t>the </a:t>
            </a:r>
            <a:r>
              <a:rPr lang="en-US" altLang="zh-CN" dirty="0">
                <a:solidFill>
                  <a:srgbClr val="FF0000"/>
                </a:solidFill>
              </a:rPr>
              <a:t>largest population, the lowest income, the highest crime rate, and a small number of restaurants (including seafood restaurants).</a:t>
            </a:r>
          </a:p>
          <a:p>
            <a:pPr marL="342900" indent="-342900">
              <a:lnSpc>
                <a:spcPct val="150000"/>
              </a:lnSpc>
              <a:buFont typeface="+mj-ea"/>
              <a:buAutoNum type="circleNumDbPlain"/>
            </a:pPr>
            <a:r>
              <a:rPr lang="en-US" altLang="zh-CN" b="1" dirty="0">
                <a:solidFill>
                  <a:srgbClr val="0432FF"/>
                </a:solidFill>
              </a:rPr>
              <a:t>The fourth </a:t>
            </a:r>
            <a:r>
              <a:rPr lang="en-US" altLang="zh-CN" b="1" dirty="0" smtClean="0">
                <a:solidFill>
                  <a:srgbClr val="0432FF"/>
                </a:solidFill>
              </a:rPr>
              <a:t>group:</a:t>
            </a:r>
            <a:r>
              <a:rPr lang="en-US" altLang="zh-CN" dirty="0">
                <a:solidFill>
                  <a:srgbClr val="0432FF"/>
                </a:solidFill>
              </a:rPr>
              <a:t> </a:t>
            </a:r>
            <a:r>
              <a:rPr lang="en-US" altLang="zh-CN" dirty="0" smtClean="0">
                <a:solidFill>
                  <a:srgbClr val="0432FF"/>
                </a:solidFill>
              </a:rPr>
              <a:t>a </a:t>
            </a:r>
            <a:r>
              <a:rPr lang="en-US" altLang="zh-CN" dirty="0">
                <a:solidFill>
                  <a:srgbClr val="0432FF"/>
                </a:solidFill>
              </a:rPr>
              <a:t>small population, the highest income, the lowest crime rate, and a large number of restaurants (including seafood restaurants).</a:t>
            </a:r>
          </a:p>
        </p:txBody>
      </p:sp>
      <p:pic>
        <p:nvPicPr>
          <p:cNvPr id="4" name="图片 3"/>
          <p:cNvPicPr>
            <a:picLocks noChangeAspect="1"/>
          </p:cNvPicPr>
          <p:nvPr/>
        </p:nvPicPr>
        <p:blipFill>
          <a:blip r:embed="rId2"/>
          <a:stretch>
            <a:fillRect/>
          </a:stretch>
        </p:blipFill>
        <p:spPr>
          <a:xfrm>
            <a:off x="666750" y="1516053"/>
            <a:ext cx="10858500" cy="1625600"/>
          </a:xfrm>
          <a:prstGeom prst="rect">
            <a:avLst/>
          </a:prstGeom>
          <a:ln>
            <a:solidFill>
              <a:schemeClr val="tx1"/>
            </a:solidFill>
          </a:ln>
        </p:spPr>
      </p:pic>
    </p:spTree>
    <p:extLst>
      <p:ext uri="{BB962C8B-B14F-4D97-AF65-F5344CB8AC3E}">
        <p14:creationId xmlns:p14="http://schemas.microsoft.com/office/powerpoint/2010/main" val="20185766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294094"/>
            <a:ext cx="10515600" cy="1325563"/>
          </a:xfrm>
        </p:spPr>
        <p:txBody>
          <a:bodyPr/>
          <a:lstStyle/>
          <a:p>
            <a:r>
              <a:rPr lang="en-US" altLang="zh-CN" u="sng" dirty="0"/>
              <a:t>4</a:t>
            </a:r>
            <a:r>
              <a:rPr lang="en-US" altLang="zh-CN" u="sng" dirty="0" smtClean="0"/>
              <a:t>.Analysis</a:t>
            </a:r>
            <a:endParaRPr lang="zh-CN" altLang="en-US" u="sng" dirty="0"/>
          </a:p>
        </p:txBody>
      </p:sp>
      <p:sp>
        <p:nvSpPr>
          <p:cNvPr id="3" name="矩形 2"/>
          <p:cNvSpPr/>
          <p:nvPr/>
        </p:nvSpPr>
        <p:spPr>
          <a:xfrm>
            <a:off x="838198" y="1448485"/>
            <a:ext cx="10948989" cy="646331"/>
          </a:xfrm>
          <a:prstGeom prst="rect">
            <a:avLst/>
          </a:prstGeom>
        </p:spPr>
        <p:txBody>
          <a:bodyPr wrap="square">
            <a:spAutoFit/>
          </a:bodyPr>
          <a:lstStyle/>
          <a:p>
            <a:r>
              <a:rPr lang="en-US" altLang="zh-CN" b="1" i="0" dirty="0" smtClean="0">
                <a:solidFill>
                  <a:srgbClr val="000000"/>
                </a:solidFill>
                <a:effectLst/>
                <a:latin typeface="Helvetica Neue" charset="0"/>
              </a:rPr>
              <a:t>choose the fourth group which is a group of the highest income and the safest neighborhoods</a:t>
            </a:r>
          </a:p>
          <a:p>
            <a:r>
              <a:rPr lang="en-US" altLang="zh-CN" dirty="0"/>
              <a:t>look at these neighborhood on the different choropleth map</a:t>
            </a:r>
            <a:endParaRPr lang="en-US" altLang="zh-CN" b="1" i="0" dirty="0">
              <a:solidFill>
                <a:srgbClr val="000000"/>
              </a:solidFill>
              <a:effectLst/>
              <a:latin typeface="Helvetica Neue" charset="0"/>
            </a:endParaRPr>
          </a:p>
        </p:txBody>
      </p:sp>
      <p:pic>
        <p:nvPicPr>
          <p:cNvPr id="6" name="图片 5"/>
          <p:cNvPicPr>
            <a:picLocks noChangeAspect="1"/>
          </p:cNvPicPr>
          <p:nvPr/>
        </p:nvPicPr>
        <p:blipFill>
          <a:blip r:embed="rId2"/>
          <a:stretch>
            <a:fillRect/>
          </a:stretch>
        </p:blipFill>
        <p:spPr>
          <a:xfrm>
            <a:off x="3017043" y="2270701"/>
            <a:ext cx="6157912" cy="3701705"/>
          </a:xfrm>
          <a:prstGeom prst="rect">
            <a:avLst/>
          </a:prstGeom>
        </p:spPr>
      </p:pic>
      <p:sp>
        <p:nvSpPr>
          <p:cNvPr id="8" name="矩形 7"/>
          <p:cNvSpPr/>
          <p:nvPr/>
        </p:nvSpPr>
        <p:spPr>
          <a:xfrm>
            <a:off x="3047999" y="6148291"/>
            <a:ext cx="6096000" cy="369332"/>
          </a:xfrm>
          <a:prstGeom prst="rect">
            <a:avLst/>
          </a:prstGeom>
        </p:spPr>
        <p:txBody>
          <a:bodyPr>
            <a:spAutoFit/>
          </a:bodyPr>
          <a:lstStyle/>
          <a:p>
            <a:pPr marL="342900" indent="-342900" algn="ctr">
              <a:buAutoNum type="arabicParenBoth"/>
            </a:pPr>
            <a:r>
              <a:rPr lang="en-US" altLang="zh-CN" b="1" i="0" dirty="0" smtClean="0">
                <a:solidFill>
                  <a:srgbClr val="0432FF"/>
                </a:solidFill>
                <a:effectLst/>
                <a:latin typeface="-apple-system" charset="0"/>
              </a:rPr>
              <a:t>Selected Neighborhoods on the Crime Rate Map</a:t>
            </a:r>
          </a:p>
        </p:txBody>
      </p:sp>
    </p:spTree>
    <p:extLst>
      <p:ext uri="{BB962C8B-B14F-4D97-AF65-F5344CB8AC3E}">
        <p14:creationId xmlns:p14="http://schemas.microsoft.com/office/powerpoint/2010/main" val="1489807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3017043" y="2270701"/>
            <a:ext cx="6126956" cy="3672024"/>
          </a:xfrm>
          <a:prstGeom prst="rect">
            <a:avLst/>
          </a:prstGeom>
        </p:spPr>
      </p:pic>
      <p:sp>
        <p:nvSpPr>
          <p:cNvPr id="2" name="标题 1"/>
          <p:cNvSpPr>
            <a:spLocks noGrp="1"/>
          </p:cNvSpPr>
          <p:nvPr>
            <p:ph type="title"/>
          </p:nvPr>
        </p:nvSpPr>
        <p:spPr>
          <a:xfrm>
            <a:off x="838199" y="294094"/>
            <a:ext cx="10515600" cy="1325563"/>
          </a:xfrm>
        </p:spPr>
        <p:txBody>
          <a:bodyPr/>
          <a:lstStyle/>
          <a:p>
            <a:r>
              <a:rPr lang="en-US" altLang="zh-CN" u="sng" dirty="0"/>
              <a:t>4</a:t>
            </a:r>
            <a:r>
              <a:rPr lang="en-US" altLang="zh-CN" u="sng" dirty="0" smtClean="0"/>
              <a:t>.Analysis</a:t>
            </a:r>
            <a:endParaRPr lang="zh-CN" altLang="en-US" u="sng" dirty="0"/>
          </a:p>
        </p:txBody>
      </p:sp>
      <p:sp>
        <p:nvSpPr>
          <p:cNvPr id="3" name="矩形 2"/>
          <p:cNvSpPr/>
          <p:nvPr/>
        </p:nvSpPr>
        <p:spPr>
          <a:xfrm>
            <a:off x="838198" y="1448485"/>
            <a:ext cx="10948989" cy="646331"/>
          </a:xfrm>
          <a:prstGeom prst="rect">
            <a:avLst/>
          </a:prstGeom>
        </p:spPr>
        <p:txBody>
          <a:bodyPr wrap="square">
            <a:spAutoFit/>
          </a:bodyPr>
          <a:lstStyle/>
          <a:p>
            <a:r>
              <a:rPr lang="en-US" altLang="zh-CN" b="1" i="0" dirty="0" smtClean="0">
                <a:solidFill>
                  <a:srgbClr val="000000"/>
                </a:solidFill>
                <a:effectLst/>
                <a:latin typeface="Helvetica Neue" charset="0"/>
              </a:rPr>
              <a:t>choose the fourth group which is a group of the highest income and the safest neighborhoods</a:t>
            </a:r>
          </a:p>
          <a:p>
            <a:r>
              <a:rPr lang="en-US" altLang="zh-CN" dirty="0"/>
              <a:t>look at these neighborhood on the different choropleth map</a:t>
            </a:r>
            <a:endParaRPr lang="en-US" altLang="zh-CN" b="1" i="0" dirty="0">
              <a:solidFill>
                <a:srgbClr val="000000"/>
              </a:solidFill>
              <a:effectLst/>
              <a:latin typeface="Helvetica Neue" charset="0"/>
            </a:endParaRPr>
          </a:p>
        </p:txBody>
      </p:sp>
      <p:sp>
        <p:nvSpPr>
          <p:cNvPr id="8" name="矩形 7"/>
          <p:cNvSpPr/>
          <p:nvPr/>
        </p:nvSpPr>
        <p:spPr>
          <a:xfrm>
            <a:off x="3047999" y="6148291"/>
            <a:ext cx="6096000" cy="369332"/>
          </a:xfrm>
          <a:prstGeom prst="rect">
            <a:avLst/>
          </a:prstGeom>
        </p:spPr>
        <p:txBody>
          <a:bodyPr>
            <a:spAutoFit/>
          </a:bodyPr>
          <a:lstStyle/>
          <a:p>
            <a:pPr algn="ctr"/>
            <a:r>
              <a:rPr lang="en-US" altLang="zh-CN" b="1" i="0" dirty="0" smtClean="0">
                <a:solidFill>
                  <a:srgbClr val="0432FF"/>
                </a:solidFill>
                <a:effectLst/>
                <a:latin typeface="-apple-system" charset="0"/>
              </a:rPr>
              <a:t>(2) Selected Neighborhoods on the </a:t>
            </a:r>
            <a:r>
              <a:rPr lang="en-US" altLang="zh-CN" b="1" i="0" smtClean="0">
                <a:solidFill>
                  <a:srgbClr val="0432FF"/>
                </a:solidFill>
                <a:effectLst/>
                <a:latin typeface="-apple-system" charset="0"/>
              </a:rPr>
              <a:t>Income Map</a:t>
            </a:r>
            <a:endParaRPr lang="en-US" altLang="zh-CN" b="1" i="0" dirty="0" smtClean="0">
              <a:solidFill>
                <a:srgbClr val="0432FF"/>
              </a:solidFill>
              <a:effectLst/>
              <a:latin typeface="-apple-system" charset="0"/>
            </a:endParaRPr>
          </a:p>
        </p:txBody>
      </p:sp>
    </p:spTree>
    <p:extLst>
      <p:ext uri="{BB962C8B-B14F-4D97-AF65-F5344CB8AC3E}">
        <p14:creationId xmlns:p14="http://schemas.microsoft.com/office/powerpoint/2010/main" val="1030503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3047999" y="2270700"/>
            <a:ext cx="6160250" cy="3701706"/>
          </a:xfrm>
          <a:prstGeom prst="rect">
            <a:avLst/>
          </a:prstGeom>
        </p:spPr>
      </p:pic>
      <p:sp>
        <p:nvSpPr>
          <p:cNvPr id="2" name="标题 1"/>
          <p:cNvSpPr>
            <a:spLocks noGrp="1"/>
          </p:cNvSpPr>
          <p:nvPr>
            <p:ph type="title"/>
          </p:nvPr>
        </p:nvSpPr>
        <p:spPr>
          <a:xfrm>
            <a:off x="838199" y="294094"/>
            <a:ext cx="10515600" cy="1325563"/>
          </a:xfrm>
        </p:spPr>
        <p:txBody>
          <a:bodyPr/>
          <a:lstStyle/>
          <a:p>
            <a:r>
              <a:rPr lang="en-US" altLang="zh-CN" u="sng" dirty="0"/>
              <a:t>4</a:t>
            </a:r>
            <a:r>
              <a:rPr lang="en-US" altLang="zh-CN" u="sng" dirty="0" smtClean="0"/>
              <a:t>.Analysis</a:t>
            </a:r>
            <a:endParaRPr lang="zh-CN" altLang="en-US" u="sng" dirty="0"/>
          </a:p>
        </p:txBody>
      </p:sp>
      <p:sp>
        <p:nvSpPr>
          <p:cNvPr id="3" name="矩形 2"/>
          <p:cNvSpPr/>
          <p:nvPr/>
        </p:nvSpPr>
        <p:spPr>
          <a:xfrm>
            <a:off x="838198" y="1448485"/>
            <a:ext cx="10948989" cy="646331"/>
          </a:xfrm>
          <a:prstGeom prst="rect">
            <a:avLst/>
          </a:prstGeom>
        </p:spPr>
        <p:txBody>
          <a:bodyPr wrap="square">
            <a:spAutoFit/>
          </a:bodyPr>
          <a:lstStyle/>
          <a:p>
            <a:r>
              <a:rPr lang="en-US" altLang="zh-CN" b="1" i="0" dirty="0" smtClean="0">
                <a:solidFill>
                  <a:srgbClr val="000000"/>
                </a:solidFill>
                <a:effectLst/>
                <a:latin typeface="Helvetica Neue" charset="0"/>
              </a:rPr>
              <a:t>choose the fourth group which is a group of the highest income and the safest neighborhoods</a:t>
            </a:r>
          </a:p>
          <a:p>
            <a:r>
              <a:rPr lang="en-US" altLang="zh-CN" dirty="0"/>
              <a:t>look at these neighborhood on the different choropleth map</a:t>
            </a:r>
            <a:endParaRPr lang="en-US" altLang="zh-CN" b="1" i="0" dirty="0">
              <a:solidFill>
                <a:srgbClr val="000000"/>
              </a:solidFill>
              <a:effectLst/>
              <a:latin typeface="Helvetica Neue" charset="0"/>
            </a:endParaRPr>
          </a:p>
        </p:txBody>
      </p:sp>
      <p:sp>
        <p:nvSpPr>
          <p:cNvPr id="8" name="矩形 7"/>
          <p:cNvSpPr/>
          <p:nvPr/>
        </p:nvSpPr>
        <p:spPr>
          <a:xfrm>
            <a:off x="3047999" y="6148291"/>
            <a:ext cx="6096000" cy="369332"/>
          </a:xfrm>
          <a:prstGeom prst="rect">
            <a:avLst/>
          </a:prstGeom>
        </p:spPr>
        <p:txBody>
          <a:bodyPr>
            <a:spAutoFit/>
          </a:bodyPr>
          <a:lstStyle/>
          <a:p>
            <a:pPr algn="ctr"/>
            <a:r>
              <a:rPr lang="en-US" altLang="zh-CN" b="1" i="0" dirty="0" smtClean="0">
                <a:solidFill>
                  <a:srgbClr val="0432FF"/>
                </a:solidFill>
                <a:effectLst/>
                <a:latin typeface="-apple-system" charset="0"/>
              </a:rPr>
              <a:t>(3) Selected Neighborhoods on the Population Map</a:t>
            </a:r>
          </a:p>
        </p:txBody>
      </p:sp>
    </p:spTree>
    <p:extLst>
      <p:ext uri="{BB962C8B-B14F-4D97-AF65-F5344CB8AC3E}">
        <p14:creationId xmlns:p14="http://schemas.microsoft.com/office/powerpoint/2010/main" val="1094354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047999" y="2270700"/>
            <a:ext cx="6160250" cy="3701706"/>
          </a:xfrm>
          <a:prstGeom prst="rect">
            <a:avLst/>
          </a:prstGeom>
        </p:spPr>
      </p:pic>
      <p:sp>
        <p:nvSpPr>
          <p:cNvPr id="2" name="标题 1"/>
          <p:cNvSpPr>
            <a:spLocks noGrp="1"/>
          </p:cNvSpPr>
          <p:nvPr>
            <p:ph type="title"/>
          </p:nvPr>
        </p:nvSpPr>
        <p:spPr>
          <a:xfrm>
            <a:off x="838199" y="294094"/>
            <a:ext cx="10515600" cy="1325563"/>
          </a:xfrm>
        </p:spPr>
        <p:txBody>
          <a:bodyPr/>
          <a:lstStyle/>
          <a:p>
            <a:r>
              <a:rPr lang="en-US" altLang="zh-CN" u="sng" dirty="0"/>
              <a:t>4</a:t>
            </a:r>
            <a:r>
              <a:rPr lang="en-US" altLang="zh-CN" u="sng" dirty="0" smtClean="0"/>
              <a:t>.Analysis</a:t>
            </a:r>
            <a:endParaRPr lang="zh-CN" altLang="en-US" u="sng" dirty="0"/>
          </a:p>
        </p:txBody>
      </p:sp>
      <p:sp>
        <p:nvSpPr>
          <p:cNvPr id="3" name="矩形 2"/>
          <p:cNvSpPr/>
          <p:nvPr/>
        </p:nvSpPr>
        <p:spPr>
          <a:xfrm>
            <a:off x="838198" y="1448485"/>
            <a:ext cx="10948989" cy="646331"/>
          </a:xfrm>
          <a:prstGeom prst="rect">
            <a:avLst/>
          </a:prstGeom>
        </p:spPr>
        <p:txBody>
          <a:bodyPr wrap="square">
            <a:spAutoFit/>
          </a:bodyPr>
          <a:lstStyle/>
          <a:p>
            <a:r>
              <a:rPr lang="en-US" altLang="zh-CN" b="1" i="0" dirty="0" smtClean="0">
                <a:solidFill>
                  <a:srgbClr val="000000"/>
                </a:solidFill>
                <a:effectLst/>
                <a:latin typeface="Helvetica Neue" charset="0"/>
              </a:rPr>
              <a:t>choose the fourth group which is a group of the highest income and the safest neighborhoods</a:t>
            </a:r>
          </a:p>
          <a:p>
            <a:r>
              <a:rPr lang="en-US" altLang="zh-CN" dirty="0"/>
              <a:t>look at these neighborhood on the different choropleth map</a:t>
            </a:r>
            <a:endParaRPr lang="en-US" altLang="zh-CN" b="1" i="0" dirty="0">
              <a:solidFill>
                <a:srgbClr val="000000"/>
              </a:solidFill>
              <a:effectLst/>
              <a:latin typeface="Helvetica Neue" charset="0"/>
            </a:endParaRPr>
          </a:p>
        </p:txBody>
      </p:sp>
      <p:sp>
        <p:nvSpPr>
          <p:cNvPr id="8" name="矩形 7"/>
          <p:cNvSpPr/>
          <p:nvPr/>
        </p:nvSpPr>
        <p:spPr>
          <a:xfrm>
            <a:off x="2686047" y="6148290"/>
            <a:ext cx="7253290" cy="369332"/>
          </a:xfrm>
          <a:prstGeom prst="rect">
            <a:avLst/>
          </a:prstGeom>
        </p:spPr>
        <p:txBody>
          <a:bodyPr wrap="square">
            <a:spAutoFit/>
          </a:bodyPr>
          <a:lstStyle/>
          <a:p>
            <a:pPr algn="ctr"/>
            <a:r>
              <a:rPr lang="en-US" altLang="zh-CN" b="1" dirty="0">
                <a:solidFill>
                  <a:srgbClr val="0432FF"/>
                </a:solidFill>
              </a:rPr>
              <a:t>(4) Selected Neighborhoods on the Restaurants Map (By </a:t>
            </a:r>
            <a:r>
              <a:rPr lang="en-US" altLang="zh-CN" b="1" dirty="0" err="1">
                <a:solidFill>
                  <a:srgbClr val="0432FF"/>
                </a:solidFill>
              </a:rPr>
              <a:t>Heatmap</a:t>
            </a:r>
            <a:r>
              <a:rPr lang="en-US" altLang="zh-CN" b="1" dirty="0" smtClean="0">
                <a:solidFill>
                  <a:srgbClr val="0432FF"/>
                </a:solidFill>
              </a:rPr>
              <a:t>)</a:t>
            </a:r>
            <a:endParaRPr lang="en-US" altLang="zh-CN" b="1" dirty="0">
              <a:solidFill>
                <a:srgbClr val="0432FF"/>
              </a:solidFill>
            </a:endParaRPr>
          </a:p>
        </p:txBody>
      </p:sp>
    </p:spTree>
    <p:extLst>
      <p:ext uri="{BB962C8B-B14F-4D97-AF65-F5344CB8AC3E}">
        <p14:creationId xmlns:p14="http://schemas.microsoft.com/office/powerpoint/2010/main" val="1690236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3047999" y="2270700"/>
            <a:ext cx="6160250" cy="3701706"/>
          </a:xfrm>
          <a:prstGeom prst="rect">
            <a:avLst/>
          </a:prstGeom>
        </p:spPr>
      </p:pic>
      <p:sp>
        <p:nvSpPr>
          <p:cNvPr id="2" name="标题 1"/>
          <p:cNvSpPr>
            <a:spLocks noGrp="1"/>
          </p:cNvSpPr>
          <p:nvPr>
            <p:ph type="title"/>
          </p:nvPr>
        </p:nvSpPr>
        <p:spPr>
          <a:xfrm>
            <a:off x="838199" y="294094"/>
            <a:ext cx="10515600" cy="1325563"/>
          </a:xfrm>
        </p:spPr>
        <p:txBody>
          <a:bodyPr/>
          <a:lstStyle/>
          <a:p>
            <a:r>
              <a:rPr lang="en-US" altLang="zh-CN" u="sng" dirty="0"/>
              <a:t>4</a:t>
            </a:r>
            <a:r>
              <a:rPr lang="en-US" altLang="zh-CN" u="sng" dirty="0" smtClean="0"/>
              <a:t>.Analysis</a:t>
            </a:r>
            <a:endParaRPr lang="zh-CN" altLang="en-US" u="sng" dirty="0"/>
          </a:p>
        </p:txBody>
      </p:sp>
      <p:sp>
        <p:nvSpPr>
          <p:cNvPr id="3" name="矩形 2"/>
          <p:cNvSpPr/>
          <p:nvPr/>
        </p:nvSpPr>
        <p:spPr>
          <a:xfrm>
            <a:off x="838198" y="1448485"/>
            <a:ext cx="10948989" cy="646331"/>
          </a:xfrm>
          <a:prstGeom prst="rect">
            <a:avLst/>
          </a:prstGeom>
        </p:spPr>
        <p:txBody>
          <a:bodyPr wrap="square">
            <a:spAutoFit/>
          </a:bodyPr>
          <a:lstStyle/>
          <a:p>
            <a:r>
              <a:rPr lang="en-US" altLang="zh-CN" b="1" i="0" dirty="0" smtClean="0">
                <a:solidFill>
                  <a:srgbClr val="000000"/>
                </a:solidFill>
                <a:effectLst/>
                <a:latin typeface="Helvetica Neue" charset="0"/>
              </a:rPr>
              <a:t>choose the fourth group which is a group of the highest income and the safest neighborhoods</a:t>
            </a:r>
          </a:p>
          <a:p>
            <a:r>
              <a:rPr lang="en-US" altLang="zh-CN" dirty="0"/>
              <a:t>look at these neighborhood on the different choropleth map</a:t>
            </a:r>
            <a:endParaRPr lang="en-US" altLang="zh-CN" b="1" i="0" dirty="0">
              <a:solidFill>
                <a:srgbClr val="000000"/>
              </a:solidFill>
              <a:effectLst/>
              <a:latin typeface="Helvetica Neue" charset="0"/>
            </a:endParaRPr>
          </a:p>
        </p:txBody>
      </p:sp>
      <p:sp>
        <p:nvSpPr>
          <p:cNvPr id="8" name="矩形 7"/>
          <p:cNvSpPr/>
          <p:nvPr/>
        </p:nvSpPr>
        <p:spPr>
          <a:xfrm>
            <a:off x="2028822" y="6148290"/>
            <a:ext cx="8567739" cy="646331"/>
          </a:xfrm>
          <a:prstGeom prst="rect">
            <a:avLst/>
          </a:prstGeom>
        </p:spPr>
        <p:txBody>
          <a:bodyPr wrap="square">
            <a:spAutoFit/>
          </a:bodyPr>
          <a:lstStyle/>
          <a:p>
            <a:pPr algn="ctr"/>
            <a:r>
              <a:rPr lang="en-US" altLang="zh-CN" b="1" dirty="0" smtClean="0">
                <a:solidFill>
                  <a:srgbClr val="0432FF"/>
                </a:solidFill>
              </a:rPr>
              <a:t>(5) Selected Neighborhoods on the </a:t>
            </a:r>
            <a:r>
              <a:rPr lang="en-US" altLang="zh-CN" b="1" dirty="0" err="1" smtClean="0">
                <a:solidFill>
                  <a:srgbClr val="0432FF"/>
                </a:solidFill>
              </a:rPr>
              <a:t>Sedfood</a:t>
            </a:r>
            <a:r>
              <a:rPr lang="en-US" altLang="zh-CN" b="1" dirty="0" smtClean="0">
                <a:solidFill>
                  <a:srgbClr val="0432FF"/>
                </a:solidFill>
              </a:rPr>
              <a:t> Restaurants Map (By </a:t>
            </a:r>
            <a:r>
              <a:rPr lang="en-US" altLang="zh-CN" b="1" dirty="0" err="1" smtClean="0">
                <a:solidFill>
                  <a:srgbClr val="0432FF"/>
                </a:solidFill>
              </a:rPr>
              <a:t>Heatmap</a:t>
            </a:r>
            <a:endParaRPr lang="en-US" altLang="zh-CN" b="1" dirty="0" smtClean="0">
              <a:solidFill>
                <a:srgbClr val="0432FF"/>
              </a:solidFill>
            </a:endParaRPr>
          </a:p>
          <a:p>
            <a:pPr algn="ctr"/>
            <a:endParaRPr lang="en-US" altLang="zh-CN" b="1" i="0" dirty="0" smtClean="0">
              <a:solidFill>
                <a:srgbClr val="0432FF"/>
              </a:solidFill>
              <a:effectLst/>
              <a:latin typeface="-apple-system" charset="0"/>
            </a:endParaRPr>
          </a:p>
        </p:txBody>
      </p:sp>
    </p:spTree>
    <p:extLst>
      <p:ext uri="{BB962C8B-B14F-4D97-AF65-F5344CB8AC3E}">
        <p14:creationId xmlns:p14="http://schemas.microsoft.com/office/powerpoint/2010/main" val="1082426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u="sng" dirty="0"/>
              <a:t>1.Introduction: Business Problem</a:t>
            </a:r>
            <a:endParaRPr kumimoji="1" lang="zh-CN" altLang="en-US" dirty="0"/>
          </a:p>
        </p:txBody>
      </p:sp>
      <p:sp>
        <p:nvSpPr>
          <p:cNvPr id="3" name="内容占位符 2"/>
          <p:cNvSpPr>
            <a:spLocks noGrp="1"/>
          </p:cNvSpPr>
          <p:nvPr>
            <p:ph idx="1"/>
          </p:nvPr>
        </p:nvSpPr>
        <p:spPr>
          <a:xfrm>
            <a:off x="838200" y="1825625"/>
            <a:ext cx="10515600" cy="1274763"/>
          </a:xfrm>
        </p:spPr>
        <p:txBody>
          <a:bodyPr>
            <a:normAutofit/>
          </a:bodyPr>
          <a:lstStyle/>
          <a:p>
            <a:pPr marL="0" indent="0">
              <a:buNone/>
            </a:pPr>
            <a:r>
              <a:rPr lang="en-US" altLang="zh-CN" dirty="0"/>
              <a:t>In this project we will try to find an optimal location for a restaurant. Specifically, this report will be targeted to stakeholders interested in </a:t>
            </a:r>
            <a:r>
              <a:rPr lang="en-US" altLang="zh-CN" b="1" dirty="0"/>
              <a:t>opening an</a:t>
            </a:r>
            <a:r>
              <a:rPr lang="en-US" altLang="zh-CN" dirty="0"/>
              <a:t> </a:t>
            </a:r>
            <a:r>
              <a:rPr lang="en-US" altLang="zh-CN" b="1" dirty="0"/>
              <a:t>seafood restaurant</a:t>
            </a:r>
            <a:r>
              <a:rPr lang="en-US" altLang="zh-CN" dirty="0"/>
              <a:t> in </a:t>
            </a:r>
            <a:r>
              <a:rPr lang="en-US" altLang="zh-CN" b="1" dirty="0"/>
              <a:t>Toronto</a:t>
            </a:r>
            <a:r>
              <a:rPr lang="en-US" altLang="zh-CN" dirty="0"/>
              <a:t>, ON, Canada</a:t>
            </a:r>
            <a:r>
              <a:rPr lang="en-US" altLang="zh-CN" dirty="0" smtClean="0"/>
              <a:t>.</a:t>
            </a:r>
          </a:p>
        </p:txBody>
      </p:sp>
      <p:sp>
        <p:nvSpPr>
          <p:cNvPr id="4" name="矩形 3"/>
          <p:cNvSpPr/>
          <p:nvPr/>
        </p:nvSpPr>
        <p:spPr>
          <a:xfrm>
            <a:off x="838200" y="3246437"/>
            <a:ext cx="10515600" cy="1615827"/>
          </a:xfrm>
          <a:prstGeom prst="rect">
            <a:avLst/>
          </a:prstGeom>
        </p:spPr>
        <p:txBody>
          <a:bodyPr wrap="square">
            <a:spAutoFit/>
          </a:bodyPr>
          <a:lstStyle/>
          <a:p>
            <a:pPr marL="285750" indent="-285750">
              <a:lnSpc>
                <a:spcPct val="150000"/>
              </a:lnSpc>
              <a:buFont typeface="Wingdings" charset="2"/>
              <a:buChar char="u"/>
            </a:pPr>
            <a:r>
              <a:rPr lang="en-US" altLang="zh-CN" b="1" dirty="0" smtClean="0">
                <a:solidFill>
                  <a:srgbClr val="FF0000"/>
                </a:solidFill>
              </a:rPr>
              <a:t>locations that are not already crowded with much more seafood restaurants</a:t>
            </a:r>
            <a:r>
              <a:rPr lang="en-US" altLang="zh-CN" dirty="0" smtClean="0">
                <a:solidFill>
                  <a:srgbClr val="FF0000"/>
                </a:solidFill>
              </a:rPr>
              <a:t>. </a:t>
            </a:r>
          </a:p>
          <a:p>
            <a:pPr marL="285750" indent="-285750">
              <a:lnSpc>
                <a:spcPct val="150000"/>
              </a:lnSpc>
              <a:buFont typeface="Wingdings" charset="2"/>
              <a:buChar char="u"/>
            </a:pPr>
            <a:r>
              <a:rPr lang="en-US" altLang="zh-CN" b="1" dirty="0" smtClean="0">
                <a:solidFill>
                  <a:srgbClr val="FF0000"/>
                </a:solidFill>
              </a:rPr>
              <a:t>locations close to rich and safe neighborhood as possible</a:t>
            </a:r>
          </a:p>
          <a:p>
            <a:pPr marL="285750" indent="-285750">
              <a:lnSpc>
                <a:spcPct val="150000"/>
              </a:lnSpc>
              <a:buFont typeface="Wingdings" charset="2"/>
              <a:buChar char="u"/>
            </a:pPr>
            <a:r>
              <a:rPr lang="en-US" altLang="zh-CN" b="1" dirty="0" smtClean="0">
                <a:solidFill>
                  <a:srgbClr val="FF0000"/>
                </a:solidFill>
              </a:rPr>
              <a:t>locations close to areas with more population in the neighborhood</a:t>
            </a:r>
            <a:endParaRPr lang="en-US" altLang="zh-CN" dirty="0">
              <a:solidFill>
                <a:srgbClr val="FF0000"/>
              </a:solidFill>
            </a:endParaRPr>
          </a:p>
          <a:p>
            <a:endParaRPr lang="en-US" altLang="zh-CN" dirty="0" smtClean="0">
              <a:solidFill>
                <a:srgbClr val="FF0000"/>
              </a:solidFill>
            </a:endParaRPr>
          </a:p>
        </p:txBody>
      </p:sp>
      <p:sp>
        <p:nvSpPr>
          <p:cNvPr id="5" name="矩形 4"/>
          <p:cNvSpPr/>
          <p:nvPr/>
        </p:nvSpPr>
        <p:spPr>
          <a:xfrm>
            <a:off x="838200" y="4704873"/>
            <a:ext cx="10515600" cy="1815882"/>
          </a:xfrm>
          <a:prstGeom prst="rect">
            <a:avLst/>
          </a:prstGeom>
        </p:spPr>
        <p:txBody>
          <a:bodyPr wrap="square">
            <a:spAutoFit/>
          </a:bodyPr>
          <a:lstStyle/>
          <a:p>
            <a:r>
              <a:rPr lang="en-US" altLang="zh-CN" sz="2800" dirty="0" smtClean="0"/>
              <a:t>We will use our data science powers to generate a few most promising neighborhoods based on this criteria. Advantages of each area will then be clearly expressed so that best possible final location can be chosen by stakeholders.</a:t>
            </a:r>
            <a:endParaRPr lang="en-US" altLang="zh-CN" sz="2800" dirty="0"/>
          </a:p>
        </p:txBody>
      </p:sp>
    </p:spTree>
    <p:extLst>
      <p:ext uri="{BB962C8B-B14F-4D97-AF65-F5344CB8AC3E}">
        <p14:creationId xmlns:p14="http://schemas.microsoft.com/office/powerpoint/2010/main" val="4402887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294094"/>
            <a:ext cx="10515600" cy="1325563"/>
          </a:xfrm>
        </p:spPr>
        <p:txBody>
          <a:bodyPr/>
          <a:lstStyle/>
          <a:p>
            <a:r>
              <a:rPr lang="en-US" altLang="zh-CN" u="sng" dirty="0"/>
              <a:t>5</a:t>
            </a:r>
            <a:r>
              <a:rPr lang="en-US" altLang="zh-CN" u="sng" dirty="0" smtClean="0"/>
              <a:t>.Results</a:t>
            </a:r>
            <a:endParaRPr lang="zh-CN" altLang="en-US" u="sng" dirty="0"/>
          </a:p>
        </p:txBody>
      </p:sp>
      <p:sp>
        <p:nvSpPr>
          <p:cNvPr id="5" name="矩形 4"/>
          <p:cNvSpPr/>
          <p:nvPr/>
        </p:nvSpPr>
        <p:spPr>
          <a:xfrm>
            <a:off x="838199" y="1405344"/>
            <a:ext cx="10791826" cy="1846659"/>
          </a:xfrm>
          <a:prstGeom prst="rect">
            <a:avLst/>
          </a:prstGeom>
        </p:spPr>
        <p:txBody>
          <a:bodyPr wrap="square">
            <a:spAutoFit/>
          </a:bodyPr>
          <a:lstStyle/>
          <a:p>
            <a:pPr>
              <a:lnSpc>
                <a:spcPct val="150000"/>
              </a:lnSpc>
            </a:pPr>
            <a:r>
              <a:rPr lang="en-US" altLang="zh-CN" dirty="0">
                <a:latin typeface="Microsoft YaHei" charset="-122"/>
                <a:ea typeface="Microsoft YaHei" charset="-122"/>
                <a:cs typeface="Microsoft YaHei" charset="-122"/>
              </a:rPr>
              <a:t>According to several choropleth maps, we will eventually choose a location in </a:t>
            </a:r>
            <a:r>
              <a:rPr lang="en-US" altLang="zh-CN" sz="2000" b="1" dirty="0">
                <a:solidFill>
                  <a:srgbClr val="FF0000"/>
                </a:solidFill>
                <a:latin typeface="Microsoft YaHei" charset="-122"/>
                <a:ea typeface="Microsoft YaHei" charset="-122"/>
                <a:cs typeface="Microsoft YaHei" charset="-122"/>
              </a:rPr>
              <a:t>Lawrence Park South</a:t>
            </a:r>
            <a:r>
              <a:rPr lang="en-US" altLang="zh-CN" sz="2000" dirty="0">
                <a:latin typeface="Microsoft YaHei" charset="-122"/>
                <a:ea typeface="Microsoft YaHei" charset="-122"/>
                <a:cs typeface="Microsoft YaHei" charset="-122"/>
              </a:rPr>
              <a:t> </a:t>
            </a:r>
            <a:r>
              <a:rPr lang="en-US" altLang="zh-CN" dirty="0">
                <a:latin typeface="Microsoft YaHei" charset="-122"/>
                <a:ea typeface="Microsoft YaHei" charset="-122"/>
                <a:cs typeface="Microsoft YaHei" charset="-122"/>
              </a:rPr>
              <a:t>or </a:t>
            </a:r>
            <a:r>
              <a:rPr lang="en-US" altLang="zh-CN" sz="2000" b="1" dirty="0">
                <a:solidFill>
                  <a:srgbClr val="FF0000"/>
                </a:solidFill>
                <a:latin typeface="Microsoft YaHei" charset="-122"/>
                <a:ea typeface="Microsoft YaHei" charset="-122"/>
                <a:cs typeface="Microsoft YaHei" charset="-122"/>
              </a:rPr>
              <a:t>Forest Hill </a:t>
            </a:r>
            <a:r>
              <a:rPr lang="en-US" altLang="zh-CN" dirty="0">
                <a:latin typeface="Microsoft YaHei" charset="-122"/>
                <a:ea typeface="Microsoft YaHei" charset="-122"/>
                <a:cs typeface="Microsoft YaHei" charset="-122"/>
              </a:rPr>
              <a:t>to open a seafood restaurant. There are currently no seafood restaurant in these two neighborhoods, also there are just relatively few restaurants and low crime rate, higher income residents </a:t>
            </a:r>
            <a:r>
              <a:rPr lang="en-US" altLang="zh-CN" dirty="0" smtClean="0">
                <a:latin typeface="Microsoft YaHei" charset="-122"/>
                <a:ea typeface="Microsoft YaHei" charset="-122"/>
                <a:cs typeface="Microsoft YaHei" charset="-122"/>
              </a:rPr>
              <a:t>and </a:t>
            </a:r>
            <a:r>
              <a:rPr lang="en-US" altLang="zh-CN" dirty="0">
                <a:latin typeface="Microsoft YaHei" charset="-122"/>
                <a:ea typeface="Microsoft YaHei" charset="-122"/>
                <a:cs typeface="Microsoft YaHei" charset="-122"/>
              </a:rPr>
              <a:t>a moderate population.</a:t>
            </a:r>
          </a:p>
        </p:txBody>
      </p:sp>
      <p:pic>
        <p:nvPicPr>
          <p:cNvPr id="3" name="图片 2"/>
          <p:cNvPicPr>
            <a:picLocks noChangeAspect="1"/>
          </p:cNvPicPr>
          <p:nvPr/>
        </p:nvPicPr>
        <p:blipFill>
          <a:blip r:embed="rId2"/>
          <a:stretch>
            <a:fillRect/>
          </a:stretch>
        </p:blipFill>
        <p:spPr>
          <a:xfrm>
            <a:off x="838199" y="3216822"/>
            <a:ext cx="5800725" cy="3488274"/>
          </a:xfrm>
          <a:prstGeom prst="rect">
            <a:avLst/>
          </a:prstGeom>
        </p:spPr>
      </p:pic>
      <p:sp>
        <p:nvSpPr>
          <p:cNvPr id="6" name="矩形 5"/>
          <p:cNvSpPr/>
          <p:nvPr/>
        </p:nvSpPr>
        <p:spPr>
          <a:xfrm>
            <a:off x="7178159" y="3649446"/>
            <a:ext cx="2614114" cy="369332"/>
          </a:xfrm>
          <a:prstGeom prst="rect">
            <a:avLst/>
          </a:prstGeom>
          <a:ln>
            <a:solidFill>
              <a:schemeClr val="tx1"/>
            </a:solidFill>
          </a:ln>
        </p:spPr>
        <p:txBody>
          <a:bodyPr wrap="none">
            <a:spAutoFit/>
          </a:bodyPr>
          <a:lstStyle/>
          <a:p>
            <a:r>
              <a:rPr lang="en-US" altLang="zh-CN" b="1" dirty="0" smtClean="0">
                <a:solidFill>
                  <a:srgbClr val="FF0000"/>
                </a:solidFill>
                <a:latin typeface="Microsoft YaHei" charset="-122"/>
                <a:ea typeface="Microsoft YaHei" charset="-122"/>
                <a:cs typeface="Microsoft YaHei" charset="-122"/>
              </a:rPr>
              <a:t>Lawrence Park South</a:t>
            </a:r>
            <a:endParaRPr lang="zh-CN" altLang="en-US" dirty="0"/>
          </a:p>
        </p:txBody>
      </p:sp>
      <p:sp>
        <p:nvSpPr>
          <p:cNvPr id="8" name="矩形 7"/>
          <p:cNvSpPr/>
          <p:nvPr/>
        </p:nvSpPr>
        <p:spPr>
          <a:xfrm>
            <a:off x="7047528" y="5330779"/>
            <a:ext cx="1371594" cy="369332"/>
          </a:xfrm>
          <a:prstGeom prst="rect">
            <a:avLst/>
          </a:prstGeom>
          <a:ln>
            <a:solidFill>
              <a:schemeClr val="tx1"/>
            </a:solidFill>
          </a:ln>
        </p:spPr>
        <p:txBody>
          <a:bodyPr wrap="none">
            <a:spAutoFit/>
          </a:bodyPr>
          <a:lstStyle/>
          <a:p>
            <a:r>
              <a:rPr lang="en-US" altLang="zh-CN" b="1" smtClean="0">
                <a:solidFill>
                  <a:srgbClr val="FF0000"/>
                </a:solidFill>
                <a:latin typeface="Microsoft YaHei" charset="-122"/>
                <a:ea typeface="Microsoft YaHei" charset="-122"/>
                <a:cs typeface="Microsoft YaHei" charset="-122"/>
              </a:rPr>
              <a:t>Forest Hill</a:t>
            </a:r>
            <a:endParaRPr lang="zh-CN" altLang="en-US" dirty="0"/>
          </a:p>
        </p:txBody>
      </p:sp>
      <p:cxnSp>
        <p:nvCxnSpPr>
          <p:cNvPr id="10" name="直线连接符 9"/>
          <p:cNvCxnSpPr/>
          <p:nvPr/>
        </p:nvCxnSpPr>
        <p:spPr>
          <a:xfrm flipV="1">
            <a:off x="3562347" y="4018778"/>
            <a:ext cx="3615812" cy="9078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a:off x="3513360" y="5361325"/>
            <a:ext cx="3561806" cy="336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595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294094"/>
            <a:ext cx="10515600" cy="1325563"/>
          </a:xfrm>
        </p:spPr>
        <p:txBody>
          <a:bodyPr/>
          <a:lstStyle/>
          <a:p>
            <a:r>
              <a:rPr lang="en-US" altLang="zh-CN" u="sng" dirty="0"/>
              <a:t>6</a:t>
            </a:r>
            <a:r>
              <a:rPr lang="en-US" altLang="zh-CN" u="sng" dirty="0" smtClean="0"/>
              <a:t>.Conclusion</a:t>
            </a:r>
            <a:endParaRPr lang="zh-CN" altLang="en-US" u="sng" dirty="0"/>
          </a:p>
        </p:txBody>
      </p:sp>
      <p:sp>
        <p:nvSpPr>
          <p:cNvPr id="5" name="矩形 4"/>
          <p:cNvSpPr/>
          <p:nvPr/>
        </p:nvSpPr>
        <p:spPr>
          <a:xfrm>
            <a:off x="838199" y="1405344"/>
            <a:ext cx="10791826" cy="1754326"/>
          </a:xfrm>
          <a:prstGeom prst="rect">
            <a:avLst/>
          </a:prstGeom>
        </p:spPr>
        <p:txBody>
          <a:bodyPr wrap="square">
            <a:spAutoFit/>
          </a:bodyPr>
          <a:lstStyle/>
          <a:p>
            <a:pPr>
              <a:lnSpc>
                <a:spcPct val="150000"/>
              </a:lnSpc>
            </a:pPr>
            <a:r>
              <a:rPr lang="en-US" altLang="zh-CN"/>
              <a:t>Final </a:t>
            </a:r>
            <a:r>
              <a:rPr lang="en-US" altLang="zh-CN" smtClean="0"/>
              <a:t>decision </a:t>
            </a:r>
            <a:r>
              <a:rPr lang="en-US" altLang="zh-CN"/>
              <a:t>on optimal restaurant location will be made by stakeholders based on specific characteristics of neighborhoods and locations in every recommended zone, taking into consideration additional factors like attractiveness of each location (proximity to park or water), levels of noise / proximity to major roads, real estate availability, prices, social and economic dynamics of every neighborhood etc.</a:t>
            </a:r>
            <a:endParaRPr lang="en-US" altLang="zh-CN" dirty="0">
              <a:latin typeface="Microsoft YaHei" charset="-122"/>
              <a:ea typeface="Microsoft YaHei" charset="-122"/>
              <a:cs typeface="Microsoft YaHei" charset="-122"/>
            </a:endParaRPr>
          </a:p>
        </p:txBody>
      </p:sp>
      <p:pic>
        <p:nvPicPr>
          <p:cNvPr id="4" name="图片 3"/>
          <p:cNvPicPr>
            <a:picLocks noChangeAspect="1"/>
          </p:cNvPicPr>
          <p:nvPr/>
        </p:nvPicPr>
        <p:blipFill>
          <a:blip r:embed="rId2"/>
          <a:stretch>
            <a:fillRect/>
          </a:stretch>
        </p:blipFill>
        <p:spPr>
          <a:xfrm>
            <a:off x="838199" y="3785237"/>
            <a:ext cx="4419600" cy="2652755"/>
          </a:xfrm>
          <a:prstGeom prst="rect">
            <a:avLst/>
          </a:prstGeom>
        </p:spPr>
      </p:pic>
    </p:spTree>
    <p:extLst>
      <p:ext uri="{BB962C8B-B14F-4D97-AF65-F5344CB8AC3E}">
        <p14:creationId xmlns:p14="http://schemas.microsoft.com/office/powerpoint/2010/main" val="2138999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294094"/>
            <a:ext cx="10515600" cy="1325563"/>
          </a:xfrm>
        </p:spPr>
        <p:txBody>
          <a:bodyPr/>
          <a:lstStyle/>
          <a:p>
            <a:r>
              <a:rPr lang="en-US" altLang="zh-CN" u="sng" dirty="0"/>
              <a:t>2.Data</a:t>
            </a:r>
            <a:endParaRPr lang="zh-CN" altLang="en-US" u="sng" dirty="0"/>
          </a:p>
        </p:txBody>
      </p:sp>
      <p:sp>
        <p:nvSpPr>
          <p:cNvPr id="3" name="内容占位符 2"/>
          <p:cNvSpPr>
            <a:spLocks noGrp="1"/>
          </p:cNvSpPr>
          <p:nvPr>
            <p:ph idx="1"/>
          </p:nvPr>
        </p:nvSpPr>
        <p:spPr>
          <a:xfrm>
            <a:off x="838200" y="2165275"/>
            <a:ext cx="10515600" cy="1985114"/>
          </a:xfrm>
        </p:spPr>
        <p:txBody>
          <a:bodyPr>
            <a:noAutofit/>
          </a:bodyPr>
          <a:lstStyle/>
          <a:p>
            <a:pPr>
              <a:buFont typeface="Wingdings" charset="2"/>
              <a:buChar char="Ø"/>
            </a:pPr>
            <a:r>
              <a:rPr lang="en-US" altLang="zh-CN" sz="2000" dirty="0" smtClean="0">
                <a:solidFill>
                  <a:srgbClr val="FF0000"/>
                </a:solidFill>
              </a:rPr>
              <a:t>number </a:t>
            </a:r>
            <a:r>
              <a:rPr lang="en-US" altLang="zh-CN" sz="2000" dirty="0">
                <a:solidFill>
                  <a:srgbClr val="FF0000"/>
                </a:solidFill>
              </a:rPr>
              <a:t>of existing restaurants in the neighborhood (any type of restaurant)</a:t>
            </a:r>
          </a:p>
          <a:p>
            <a:pPr>
              <a:buFont typeface="Wingdings" charset="2"/>
              <a:buChar char="Ø"/>
            </a:pPr>
            <a:r>
              <a:rPr lang="en-US" altLang="zh-CN" sz="2000" dirty="0">
                <a:solidFill>
                  <a:srgbClr val="FF0000"/>
                </a:solidFill>
              </a:rPr>
              <a:t>number of existing seafood restaurants in the neighborhood</a:t>
            </a:r>
          </a:p>
          <a:p>
            <a:pPr>
              <a:buFont typeface="Wingdings" charset="2"/>
              <a:buChar char="Ø"/>
            </a:pPr>
            <a:r>
              <a:rPr lang="en-US" altLang="zh-CN" sz="2000" dirty="0">
                <a:solidFill>
                  <a:srgbClr val="FF0000"/>
                </a:solidFill>
              </a:rPr>
              <a:t>number of criminal case in the neighborhood.</a:t>
            </a:r>
          </a:p>
          <a:p>
            <a:pPr>
              <a:buFont typeface="Wingdings" charset="2"/>
              <a:buChar char="Ø"/>
            </a:pPr>
            <a:r>
              <a:rPr lang="en-US" altLang="zh-CN" sz="2000" dirty="0">
                <a:solidFill>
                  <a:srgbClr val="FF0000"/>
                </a:solidFill>
              </a:rPr>
              <a:t>average income of the neighborhood.</a:t>
            </a:r>
          </a:p>
          <a:p>
            <a:pPr>
              <a:buFont typeface="Wingdings" charset="2"/>
              <a:buChar char="Ø"/>
            </a:pPr>
            <a:r>
              <a:rPr lang="en-US" altLang="zh-CN" sz="2000" dirty="0">
                <a:solidFill>
                  <a:srgbClr val="FF0000"/>
                </a:solidFill>
              </a:rPr>
              <a:t>population of the neighborhood</a:t>
            </a:r>
            <a:r>
              <a:rPr lang="en-US" altLang="zh-CN" sz="2000" dirty="0" smtClean="0">
                <a:solidFill>
                  <a:srgbClr val="FF0000"/>
                </a:solidFill>
              </a:rPr>
              <a:t>.</a:t>
            </a:r>
            <a:endParaRPr lang="en-US" altLang="zh-CN" sz="2000" dirty="0">
              <a:solidFill>
                <a:srgbClr val="FF0000"/>
              </a:solidFill>
            </a:endParaRPr>
          </a:p>
        </p:txBody>
      </p:sp>
      <p:sp>
        <p:nvSpPr>
          <p:cNvPr id="4" name="矩形 3"/>
          <p:cNvSpPr/>
          <p:nvPr/>
        </p:nvSpPr>
        <p:spPr>
          <a:xfrm>
            <a:off x="838199" y="4318326"/>
            <a:ext cx="11149013" cy="2554545"/>
          </a:xfrm>
          <a:prstGeom prst="rect">
            <a:avLst/>
          </a:prstGeom>
        </p:spPr>
        <p:txBody>
          <a:bodyPr wrap="square">
            <a:spAutoFit/>
          </a:bodyPr>
          <a:lstStyle/>
          <a:p>
            <a:r>
              <a:rPr lang="en-US" altLang="zh-CN" sz="1600" dirty="0" smtClean="0"/>
              <a:t>Following data sources will be needed to extract/generate the required information:</a:t>
            </a:r>
          </a:p>
          <a:p>
            <a:pPr marL="285750" indent="-285750">
              <a:buFont typeface="Wingdings" charset="2"/>
              <a:buChar char="l"/>
            </a:pPr>
            <a:r>
              <a:rPr lang="en-US" altLang="zh-CN" sz="1600" b="1" i="1" dirty="0" smtClean="0"/>
              <a:t>To provide the stakeholders the necessary information we will combine Toronto's newest Census that contains Population, Average income per Neighborhood with </a:t>
            </a:r>
            <a:r>
              <a:rPr lang="en-US" altLang="zh-CN" sz="1600" b="1" i="1" dirty="0" err="1" smtClean="0"/>
              <a:t>Toronot's</a:t>
            </a:r>
            <a:r>
              <a:rPr lang="en-US" altLang="zh-CN" sz="1600" b="1" i="1" dirty="0" smtClean="0"/>
              <a:t> Neighborhoods </a:t>
            </a:r>
            <a:r>
              <a:rPr lang="en-US" altLang="zh-CN" sz="1600" b="1" i="1" dirty="0" err="1" smtClean="0"/>
              <a:t>shapefile</a:t>
            </a:r>
            <a:r>
              <a:rPr lang="en-US" altLang="zh-CN" sz="1600" b="1" i="1" dirty="0" smtClean="0"/>
              <a:t> and Foursquare API to collect competitors on the same </a:t>
            </a:r>
            <a:r>
              <a:rPr lang="en-US" altLang="zh-CN" sz="1600" b="1" i="1" dirty="0" err="1" smtClean="0"/>
              <a:t>neighborhoods.Toronto's</a:t>
            </a:r>
            <a:r>
              <a:rPr lang="en-US" altLang="zh-CN" sz="1600" b="1" i="1" dirty="0" smtClean="0"/>
              <a:t> Census data is publicly available at this website: </a:t>
            </a:r>
            <a:r>
              <a:rPr lang="en-US" altLang="zh-CN" sz="1600" b="1" i="1" u="sng" dirty="0" smtClean="0">
                <a:hlinkClick r:id="rId2"/>
              </a:rPr>
              <a:t>https://www.toronto.ca/city-government/data-research-maps/open-data/open-data-catalogue/#8c732154-5012-9afe-d0cd-ba3ffc813d5a</a:t>
            </a:r>
            <a:endParaRPr lang="en-US" altLang="zh-CN" sz="1600" dirty="0" smtClean="0"/>
          </a:p>
          <a:p>
            <a:pPr marL="285750" indent="-285750">
              <a:buFont typeface="Wingdings" charset="2"/>
              <a:buChar char="l"/>
            </a:pPr>
            <a:r>
              <a:rPr lang="en-US" altLang="zh-CN" sz="1600" b="1" i="1" dirty="0" smtClean="0"/>
              <a:t>Toronto Neighborhoods' </a:t>
            </a:r>
            <a:r>
              <a:rPr lang="en-US" altLang="zh-CN" sz="1600" b="1" i="1" dirty="0" err="1" smtClean="0"/>
              <a:t>shapefile</a:t>
            </a:r>
            <a:r>
              <a:rPr lang="en-US" altLang="zh-CN" sz="1600" b="1" i="1" dirty="0" smtClean="0"/>
              <a:t> is publicly available at this website: </a:t>
            </a:r>
            <a:r>
              <a:rPr lang="en-US" altLang="zh-CN" sz="1600" b="1" i="1" u="sng" dirty="0" smtClean="0">
                <a:hlinkClick r:id="rId3"/>
              </a:rPr>
              <a:t>https://www.toronto.ca/city-government/data-research-maps/open-data/open-data-catalogue/#a45bd45a-ede8-730e-1abc-93105b2c439f</a:t>
            </a:r>
            <a:endParaRPr lang="en-US" altLang="zh-CN" sz="1600" dirty="0" smtClean="0"/>
          </a:p>
          <a:p>
            <a:pPr marL="285750" indent="-285750">
              <a:buFont typeface="Wingdings" charset="2"/>
              <a:buChar char="l"/>
            </a:pPr>
            <a:r>
              <a:rPr lang="en-US" altLang="zh-CN" sz="1600" b="1" i="1" dirty="0" err="1" smtClean="0"/>
              <a:t>Also,we</a:t>
            </a:r>
            <a:r>
              <a:rPr lang="en-US" altLang="zh-CN" sz="1600" b="1" i="1" dirty="0" smtClean="0"/>
              <a:t> will get the Toronto Crime data from </a:t>
            </a:r>
            <a:r>
              <a:rPr lang="en-US" altLang="zh-CN" sz="1600" b="1" i="1" dirty="0" err="1" smtClean="0"/>
              <a:t>kaggle.com</a:t>
            </a:r>
            <a:r>
              <a:rPr lang="en-US" altLang="zh-CN" sz="1600" b="1" i="1" dirty="0" smtClean="0"/>
              <a:t>. we can download the data from this website: </a:t>
            </a:r>
            <a:r>
              <a:rPr lang="en-US" altLang="zh-CN" sz="1600" b="1" i="1" u="sng" dirty="0" smtClean="0">
                <a:hlinkClick r:id="rId4"/>
              </a:rPr>
              <a:t>https://www.kaggle.com/alincijov/toronto-crime-rate-per-neighbourhood</a:t>
            </a:r>
            <a:endParaRPr lang="en-US" altLang="zh-CN" sz="1600" dirty="0"/>
          </a:p>
        </p:txBody>
      </p:sp>
      <p:sp>
        <p:nvSpPr>
          <p:cNvPr id="5" name="矩形 4"/>
          <p:cNvSpPr/>
          <p:nvPr/>
        </p:nvSpPr>
        <p:spPr>
          <a:xfrm>
            <a:off x="838199" y="1523134"/>
            <a:ext cx="10391775" cy="461665"/>
          </a:xfrm>
          <a:prstGeom prst="rect">
            <a:avLst/>
          </a:prstGeom>
        </p:spPr>
        <p:txBody>
          <a:bodyPr wrap="square">
            <a:spAutoFit/>
          </a:bodyPr>
          <a:lstStyle/>
          <a:p>
            <a:r>
              <a:rPr lang="en-US" altLang="zh-CN" sz="2400" dirty="0" smtClean="0"/>
              <a:t>Based on definition of our problem, factors that will influence our decision are:</a:t>
            </a:r>
            <a:endParaRPr lang="en-US" altLang="zh-CN" sz="2400" dirty="0"/>
          </a:p>
        </p:txBody>
      </p:sp>
    </p:spTree>
    <p:extLst>
      <p:ext uri="{BB962C8B-B14F-4D97-AF65-F5344CB8AC3E}">
        <p14:creationId xmlns:p14="http://schemas.microsoft.com/office/powerpoint/2010/main" val="625592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Explore Dataset</a:t>
            </a:r>
            <a:endParaRPr kumimoji="1" lang="zh-CN" altLang="en-US" dirty="0"/>
          </a:p>
        </p:txBody>
      </p:sp>
      <p:pic>
        <p:nvPicPr>
          <p:cNvPr id="4" name="图片 3"/>
          <p:cNvPicPr>
            <a:picLocks noChangeAspect="1"/>
          </p:cNvPicPr>
          <p:nvPr/>
        </p:nvPicPr>
        <p:blipFill>
          <a:blip r:embed="rId2"/>
          <a:stretch>
            <a:fillRect/>
          </a:stretch>
        </p:blipFill>
        <p:spPr>
          <a:xfrm>
            <a:off x="960437" y="2381242"/>
            <a:ext cx="4241800" cy="1752600"/>
          </a:xfrm>
          <a:prstGeom prst="rect">
            <a:avLst/>
          </a:prstGeom>
          <a:ln>
            <a:solidFill>
              <a:schemeClr val="tx1"/>
            </a:solidFill>
          </a:ln>
        </p:spPr>
      </p:pic>
      <p:pic>
        <p:nvPicPr>
          <p:cNvPr id="6" name="图片 5"/>
          <p:cNvPicPr>
            <a:picLocks noChangeAspect="1"/>
          </p:cNvPicPr>
          <p:nvPr/>
        </p:nvPicPr>
        <p:blipFill>
          <a:blip r:embed="rId3"/>
          <a:stretch>
            <a:fillRect/>
          </a:stretch>
        </p:blipFill>
        <p:spPr>
          <a:xfrm>
            <a:off x="6869117" y="2305042"/>
            <a:ext cx="3797300" cy="1828800"/>
          </a:xfrm>
          <a:prstGeom prst="rect">
            <a:avLst/>
          </a:prstGeom>
          <a:ln>
            <a:solidFill>
              <a:schemeClr val="tx1"/>
            </a:solidFill>
          </a:ln>
        </p:spPr>
      </p:pic>
      <p:sp>
        <p:nvSpPr>
          <p:cNvPr id="7" name="文本框 6"/>
          <p:cNvSpPr txBox="1"/>
          <p:nvPr/>
        </p:nvSpPr>
        <p:spPr>
          <a:xfrm>
            <a:off x="2082298" y="1811268"/>
            <a:ext cx="2445285" cy="369332"/>
          </a:xfrm>
          <a:prstGeom prst="rect">
            <a:avLst/>
          </a:prstGeom>
          <a:noFill/>
        </p:spPr>
        <p:txBody>
          <a:bodyPr wrap="none" rtlCol="0">
            <a:spAutoFit/>
          </a:bodyPr>
          <a:lstStyle/>
          <a:p>
            <a:r>
              <a:rPr kumimoji="1" lang="en-US" altLang="zh-CN" b="1" dirty="0" smtClean="0">
                <a:solidFill>
                  <a:srgbClr val="7030A0"/>
                </a:solidFill>
                <a:latin typeface="Microsoft YaHei" charset="-122"/>
                <a:ea typeface="Microsoft YaHei" charset="-122"/>
                <a:cs typeface="Microsoft YaHei" charset="-122"/>
              </a:rPr>
              <a:t>Population, Income</a:t>
            </a:r>
            <a:endParaRPr kumimoji="1" lang="zh-CN" altLang="en-US" b="1" dirty="0">
              <a:solidFill>
                <a:srgbClr val="7030A0"/>
              </a:solidFill>
              <a:latin typeface="Microsoft YaHei" charset="-122"/>
              <a:ea typeface="Microsoft YaHei" charset="-122"/>
              <a:cs typeface="Microsoft YaHei" charset="-122"/>
            </a:endParaRPr>
          </a:p>
        </p:txBody>
      </p:sp>
      <p:sp>
        <p:nvSpPr>
          <p:cNvPr id="8" name="文本框 7"/>
          <p:cNvSpPr txBox="1"/>
          <p:nvPr/>
        </p:nvSpPr>
        <p:spPr>
          <a:xfrm>
            <a:off x="7875621" y="1811268"/>
            <a:ext cx="1397947" cy="369332"/>
          </a:xfrm>
          <a:prstGeom prst="rect">
            <a:avLst/>
          </a:prstGeom>
          <a:noFill/>
        </p:spPr>
        <p:txBody>
          <a:bodyPr wrap="none" rtlCol="0">
            <a:spAutoFit/>
          </a:bodyPr>
          <a:lstStyle/>
          <a:p>
            <a:r>
              <a:rPr kumimoji="1" lang="en-US" altLang="zh-CN" b="1" smtClean="0">
                <a:solidFill>
                  <a:srgbClr val="7030A0"/>
                </a:solidFill>
                <a:latin typeface="Microsoft YaHei" charset="-122"/>
                <a:ea typeface="Microsoft YaHei" charset="-122"/>
                <a:cs typeface="Microsoft YaHei" charset="-122"/>
              </a:rPr>
              <a:t>Crime rate</a:t>
            </a:r>
            <a:endParaRPr kumimoji="1" lang="zh-CN" altLang="en-US" b="1" dirty="0">
              <a:solidFill>
                <a:srgbClr val="7030A0"/>
              </a:solidFill>
              <a:latin typeface="Microsoft YaHei" charset="-122"/>
              <a:ea typeface="Microsoft YaHei" charset="-122"/>
              <a:cs typeface="Microsoft YaHei" charset="-122"/>
            </a:endParaRPr>
          </a:p>
        </p:txBody>
      </p:sp>
      <p:sp>
        <p:nvSpPr>
          <p:cNvPr id="9" name="十字形 8"/>
          <p:cNvSpPr/>
          <p:nvPr/>
        </p:nvSpPr>
        <p:spPr>
          <a:xfrm>
            <a:off x="5537205" y="2800342"/>
            <a:ext cx="914400" cy="914400"/>
          </a:xfrm>
          <a:prstGeom prst="plus">
            <a:avLst>
              <a:gd name="adj" fmla="val 421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charset="-122"/>
              <a:ea typeface="Microsoft YaHei" charset="-122"/>
              <a:cs typeface="Microsoft YaHei" charset="-122"/>
            </a:endParaRPr>
          </a:p>
        </p:txBody>
      </p:sp>
      <p:pic>
        <p:nvPicPr>
          <p:cNvPr id="10" name="图片 9"/>
          <p:cNvPicPr>
            <a:picLocks noChangeAspect="1"/>
          </p:cNvPicPr>
          <p:nvPr/>
        </p:nvPicPr>
        <p:blipFill>
          <a:blip r:embed="rId4"/>
          <a:stretch>
            <a:fillRect/>
          </a:stretch>
        </p:blipFill>
        <p:spPr>
          <a:xfrm>
            <a:off x="3081337" y="4948240"/>
            <a:ext cx="6007100" cy="1790700"/>
          </a:xfrm>
          <a:prstGeom prst="rect">
            <a:avLst/>
          </a:prstGeom>
          <a:ln>
            <a:solidFill>
              <a:schemeClr val="tx1"/>
            </a:solidFill>
          </a:ln>
        </p:spPr>
      </p:pic>
      <p:sp>
        <p:nvSpPr>
          <p:cNvPr id="11" name="文本框 10"/>
          <p:cNvSpPr txBox="1"/>
          <p:nvPr/>
        </p:nvSpPr>
        <p:spPr>
          <a:xfrm>
            <a:off x="4453126" y="4641362"/>
            <a:ext cx="3263522" cy="369332"/>
          </a:xfrm>
          <a:prstGeom prst="rect">
            <a:avLst/>
          </a:prstGeom>
          <a:noFill/>
        </p:spPr>
        <p:txBody>
          <a:bodyPr wrap="none" rtlCol="0">
            <a:spAutoFit/>
          </a:bodyPr>
          <a:lstStyle/>
          <a:p>
            <a:r>
              <a:rPr kumimoji="1" lang="en-US" altLang="zh-CN" b="1" dirty="0" smtClean="0">
                <a:solidFill>
                  <a:srgbClr val="7030A0"/>
                </a:solidFill>
                <a:latin typeface="Microsoft YaHei" charset="-122"/>
                <a:ea typeface="Microsoft YaHei" charset="-122"/>
                <a:cs typeface="Microsoft YaHei" charset="-122"/>
              </a:rPr>
              <a:t>Population, Income, Crime</a:t>
            </a:r>
            <a:endParaRPr kumimoji="1" lang="zh-CN" altLang="en-US" b="1" dirty="0">
              <a:solidFill>
                <a:srgbClr val="7030A0"/>
              </a:solidFill>
              <a:latin typeface="Microsoft YaHei" charset="-122"/>
              <a:ea typeface="Microsoft YaHei" charset="-122"/>
              <a:cs typeface="Microsoft YaHei" charset="-122"/>
            </a:endParaRPr>
          </a:p>
        </p:txBody>
      </p:sp>
      <p:sp>
        <p:nvSpPr>
          <p:cNvPr id="12" name="文本框 11"/>
          <p:cNvSpPr txBox="1"/>
          <p:nvPr/>
        </p:nvSpPr>
        <p:spPr>
          <a:xfrm>
            <a:off x="4841265" y="1562846"/>
            <a:ext cx="2509470" cy="369332"/>
          </a:xfrm>
          <a:prstGeom prst="rect">
            <a:avLst/>
          </a:prstGeom>
          <a:noFill/>
        </p:spPr>
        <p:txBody>
          <a:bodyPr wrap="none" rtlCol="0">
            <a:spAutoFit/>
          </a:bodyPr>
          <a:lstStyle/>
          <a:p>
            <a:r>
              <a:rPr kumimoji="1" lang="en-US" altLang="zh-CN" b="1" smtClean="0">
                <a:solidFill>
                  <a:srgbClr val="FF0000"/>
                </a:solidFill>
                <a:latin typeface="Microsoft YaHei" charset="-122"/>
                <a:ea typeface="Microsoft YaHei" charset="-122"/>
                <a:cs typeface="Microsoft YaHei" charset="-122"/>
              </a:rPr>
              <a:t>140 </a:t>
            </a:r>
            <a:r>
              <a:rPr kumimoji="1" lang="en-US" altLang="zh-CN" b="1" dirty="0" smtClean="0">
                <a:solidFill>
                  <a:srgbClr val="FF0000"/>
                </a:solidFill>
                <a:latin typeface="Microsoft YaHei" charset="-122"/>
                <a:ea typeface="Microsoft YaHei" charset="-122"/>
                <a:cs typeface="Microsoft YaHei" charset="-122"/>
              </a:rPr>
              <a:t>Neighborhoods</a:t>
            </a:r>
            <a:endParaRPr kumimoji="1" lang="zh-CN" altLang="en-US" b="1" dirty="0">
              <a:solidFill>
                <a:srgbClr val="FF0000"/>
              </a:solidFill>
              <a:latin typeface="Microsoft YaHei" charset="-122"/>
              <a:ea typeface="Microsoft YaHei" charset="-122"/>
              <a:cs typeface="Microsoft YaHei" charset="-122"/>
            </a:endParaRPr>
          </a:p>
        </p:txBody>
      </p:sp>
      <p:grpSp>
        <p:nvGrpSpPr>
          <p:cNvPr id="15" name="组 14"/>
          <p:cNvGrpSpPr/>
          <p:nvPr/>
        </p:nvGrpSpPr>
        <p:grpSpPr>
          <a:xfrm>
            <a:off x="5848349" y="4133842"/>
            <a:ext cx="374656" cy="479658"/>
            <a:chOff x="5619749" y="3908481"/>
            <a:chExt cx="374656" cy="914400"/>
          </a:xfrm>
          <a:solidFill>
            <a:schemeClr val="accent2"/>
          </a:solidFill>
        </p:grpSpPr>
        <p:sp>
          <p:nvSpPr>
            <p:cNvPr id="13" name="矩形 12"/>
            <p:cNvSpPr/>
            <p:nvPr/>
          </p:nvSpPr>
          <p:spPr>
            <a:xfrm>
              <a:off x="5619749" y="3908481"/>
              <a:ext cx="82544" cy="914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5911861" y="3908481"/>
              <a:ext cx="82544" cy="914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684972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Explore Dataset</a:t>
            </a:r>
            <a:endParaRPr kumimoji="1" lang="zh-CN" altLang="en-US" dirty="0"/>
          </a:p>
        </p:txBody>
      </p:sp>
      <p:grpSp>
        <p:nvGrpSpPr>
          <p:cNvPr id="3" name="组 2"/>
          <p:cNvGrpSpPr/>
          <p:nvPr/>
        </p:nvGrpSpPr>
        <p:grpSpPr>
          <a:xfrm>
            <a:off x="466735" y="1776405"/>
            <a:ext cx="6007100" cy="2097578"/>
            <a:chOff x="3081337" y="4641362"/>
            <a:chExt cx="6007100" cy="2097578"/>
          </a:xfrm>
        </p:grpSpPr>
        <p:pic>
          <p:nvPicPr>
            <p:cNvPr id="10" name="图片 9"/>
            <p:cNvPicPr>
              <a:picLocks noChangeAspect="1"/>
            </p:cNvPicPr>
            <p:nvPr/>
          </p:nvPicPr>
          <p:blipFill>
            <a:blip r:embed="rId2"/>
            <a:stretch>
              <a:fillRect/>
            </a:stretch>
          </p:blipFill>
          <p:spPr>
            <a:xfrm>
              <a:off x="3081337" y="4948240"/>
              <a:ext cx="6007100" cy="1790700"/>
            </a:xfrm>
            <a:prstGeom prst="rect">
              <a:avLst/>
            </a:prstGeom>
            <a:ln>
              <a:solidFill>
                <a:schemeClr val="tx1"/>
              </a:solidFill>
            </a:ln>
          </p:spPr>
        </p:pic>
        <p:sp>
          <p:nvSpPr>
            <p:cNvPr id="11" name="文本框 10"/>
            <p:cNvSpPr txBox="1"/>
            <p:nvPr/>
          </p:nvSpPr>
          <p:spPr>
            <a:xfrm>
              <a:off x="4453126" y="4641362"/>
              <a:ext cx="3263522" cy="369332"/>
            </a:xfrm>
            <a:prstGeom prst="rect">
              <a:avLst/>
            </a:prstGeom>
            <a:noFill/>
          </p:spPr>
          <p:txBody>
            <a:bodyPr wrap="none" rtlCol="0">
              <a:spAutoFit/>
            </a:bodyPr>
            <a:lstStyle/>
            <a:p>
              <a:r>
                <a:rPr kumimoji="1" lang="en-US" altLang="zh-CN" b="1" dirty="0" smtClean="0">
                  <a:solidFill>
                    <a:srgbClr val="7030A0"/>
                  </a:solidFill>
                  <a:latin typeface="Microsoft YaHei" charset="-122"/>
                  <a:ea typeface="Microsoft YaHei" charset="-122"/>
                  <a:cs typeface="Microsoft YaHei" charset="-122"/>
                </a:rPr>
                <a:t>Population, Income, Crime</a:t>
              </a:r>
              <a:endParaRPr kumimoji="1" lang="zh-CN" altLang="en-US" b="1" dirty="0">
                <a:solidFill>
                  <a:srgbClr val="7030A0"/>
                </a:solidFill>
                <a:latin typeface="Microsoft YaHei" charset="-122"/>
                <a:ea typeface="Microsoft YaHei" charset="-122"/>
                <a:cs typeface="Microsoft YaHei" charset="-122"/>
              </a:endParaRPr>
            </a:p>
          </p:txBody>
        </p:sp>
      </p:grpSp>
      <p:sp>
        <p:nvSpPr>
          <p:cNvPr id="12" name="文本框 11"/>
          <p:cNvSpPr txBox="1"/>
          <p:nvPr/>
        </p:nvSpPr>
        <p:spPr>
          <a:xfrm>
            <a:off x="4739670" y="1321356"/>
            <a:ext cx="2509470" cy="369332"/>
          </a:xfrm>
          <a:prstGeom prst="rect">
            <a:avLst/>
          </a:prstGeom>
          <a:noFill/>
        </p:spPr>
        <p:txBody>
          <a:bodyPr wrap="none" rtlCol="0">
            <a:spAutoFit/>
          </a:bodyPr>
          <a:lstStyle/>
          <a:p>
            <a:r>
              <a:rPr kumimoji="1" lang="en-US" altLang="zh-CN" b="1" dirty="0" smtClean="0">
                <a:solidFill>
                  <a:srgbClr val="FF0000"/>
                </a:solidFill>
                <a:latin typeface="Microsoft YaHei" charset="-122"/>
                <a:ea typeface="Microsoft YaHei" charset="-122"/>
                <a:cs typeface="Microsoft YaHei" charset="-122"/>
              </a:rPr>
              <a:t>140 Neighborhoods</a:t>
            </a:r>
            <a:endParaRPr kumimoji="1" lang="zh-CN" altLang="en-US" b="1" dirty="0">
              <a:solidFill>
                <a:srgbClr val="FF0000"/>
              </a:solidFill>
              <a:latin typeface="Microsoft YaHei" charset="-122"/>
              <a:ea typeface="Microsoft YaHei" charset="-122"/>
              <a:cs typeface="Microsoft YaHei" charset="-122"/>
            </a:endParaRPr>
          </a:p>
        </p:txBody>
      </p:sp>
      <p:grpSp>
        <p:nvGrpSpPr>
          <p:cNvPr id="15" name="组 14"/>
          <p:cNvGrpSpPr/>
          <p:nvPr/>
        </p:nvGrpSpPr>
        <p:grpSpPr>
          <a:xfrm>
            <a:off x="7648575" y="3634154"/>
            <a:ext cx="374656" cy="479658"/>
            <a:chOff x="5619749" y="3908481"/>
            <a:chExt cx="374656" cy="914400"/>
          </a:xfrm>
          <a:solidFill>
            <a:schemeClr val="accent2"/>
          </a:solidFill>
        </p:grpSpPr>
        <p:sp>
          <p:nvSpPr>
            <p:cNvPr id="13" name="矩形 12"/>
            <p:cNvSpPr/>
            <p:nvPr/>
          </p:nvSpPr>
          <p:spPr>
            <a:xfrm>
              <a:off x="5619749" y="3908481"/>
              <a:ext cx="82544" cy="914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5911861" y="3908481"/>
              <a:ext cx="82544" cy="914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5" name="图片 4"/>
          <p:cNvPicPr>
            <a:picLocks noChangeAspect="1"/>
          </p:cNvPicPr>
          <p:nvPr/>
        </p:nvPicPr>
        <p:blipFill>
          <a:blip r:embed="rId3"/>
          <a:stretch>
            <a:fillRect/>
          </a:stretch>
        </p:blipFill>
        <p:spPr>
          <a:xfrm>
            <a:off x="2162166" y="4442383"/>
            <a:ext cx="6860473" cy="2297824"/>
          </a:xfrm>
          <a:prstGeom prst="rect">
            <a:avLst/>
          </a:prstGeom>
          <a:ln>
            <a:solidFill>
              <a:schemeClr val="tx1"/>
            </a:solidFill>
          </a:ln>
        </p:spPr>
      </p:pic>
      <p:sp>
        <p:nvSpPr>
          <p:cNvPr id="16" name="文本框 15"/>
          <p:cNvSpPr txBox="1"/>
          <p:nvPr/>
        </p:nvSpPr>
        <p:spPr>
          <a:xfrm>
            <a:off x="6768496" y="2688010"/>
            <a:ext cx="2254143" cy="923330"/>
          </a:xfrm>
          <a:prstGeom prst="rect">
            <a:avLst/>
          </a:prstGeom>
          <a:noFill/>
        </p:spPr>
        <p:txBody>
          <a:bodyPr wrap="none" rtlCol="0">
            <a:spAutoFit/>
          </a:bodyPr>
          <a:lstStyle/>
          <a:p>
            <a:r>
              <a:rPr kumimoji="1" lang="en-US" altLang="zh-CN" b="1" dirty="0" smtClean="0">
                <a:solidFill>
                  <a:srgbClr val="0432FF"/>
                </a:solidFill>
                <a:latin typeface="Microsoft YaHei" charset="-122"/>
                <a:ea typeface="Microsoft YaHei" charset="-122"/>
                <a:cs typeface="Microsoft YaHei" charset="-122"/>
              </a:rPr>
              <a:t> Get location data</a:t>
            </a:r>
          </a:p>
          <a:p>
            <a:endParaRPr kumimoji="1" lang="en-US" altLang="zh-CN" b="1" dirty="0" smtClean="0">
              <a:solidFill>
                <a:srgbClr val="0432FF"/>
              </a:solidFill>
              <a:latin typeface="Microsoft YaHei" charset="-122"/>
              <a:ea typeface="Microsoft YaHei" charset="-122"/>
              <a:cs typeface="Microsoft YaHei" charset="-122"/>
            </a:endParaRPr>
          </a:p>
          <a:p>
            <a:pPr algn="ctr"/>
            <a:r>
              <a:rPr kumimoji="1" lang="en-US" altLang="zh-CN" b="1" dirty="0" err="1">
                <a:solidFill>
                  <a:srgbClr val="00B050"/>
                </a:solidFill>
                <a:latin typeface="Microsoft YaHei" charset="-122"/>
                <a:ea typeface="Microsoft YaHei" charset="-122"/>
                <a:cs typeface="Microsoft YaHei" charset="-122"/>
              </a:rPr>
              <a:t>d</a:t>
            </a:r>
            <a:r>
              <a:rPr kumimoji="1" lang="en-US" altLang="zh-CN" b="1" dirty="0" err="1" smtClean="0">
                <a:solidFill>
                  <a:srgbClr val="00B050"/>
                </a:solidFill>
                <a:latin typeface="Microsoft YaHei" charset="-122"/>
                <a:ea typeface="Microsoft YaHei" charset="-122"/>
                <a:cs typeface="Microsoft YaHei" charset="-122"/>
              </a:rPr>
              <a:t>ropna</a:t>
            </a:r>
            <a:r>
              <a:rPr kumimoji="1" lang="en-US" altLang="zh-CN" b="1" dirty="0" smtClean="0">
                <a:solidFill>
                  <a:srgbClr val="00B050"/>
                </a:solidFill>
                <a:latin typeface="Microsoft YaHei" charset="-122"/>
                <a:ea typeface="Microsoft YaHei" charset="-122"/>
                <a:cs typeface="Microsoft YaHei" charset="-122"/>
              </a:rPr>
              <a:t>()</a:t>
            </a:r>
            <a:endParaRPr kumimoji="1" lang="en-US" altLang="zh-CN" b="1" dirty="0">
              <a:solidFill>
                <a:srgbClr val="00B050"/>
              </a:solidFill>
              <a:latin typeface="Microsoft YaHei" charset="-122"/>
              <a:ea typeface="Microsoft YaHei" charset="-122"/>
              <a:cs typeface="Microsoft YaHei" charset="-122"/>
            </a:endParaRPr>
          </a:p>
        </p:txBody>
      </p:sp>
      <p:sp>
        <p:nvSpPr>
          <p:cNvPr id="17" name="文本框 16"/>
          <p:cNvSpPr txBox="1"/>
          <p:nvPr/>
        </p:nvSpPr>
        <p:spPr>
          <a:xfrm>
            <a:off x="4169153" y="4073020"/>
            <a:ext cx="4574779" cy="369332"/>
          </a:xfrm>
          <a:prstGeom prst="rect">
            <a:avLst/>
          </a:prstGeom>
          <a:noFill/>
        </p:spPr>
        <p:txBody>
          <a:bodyPr wrap="none" rtlCol="0">
            <a:spAutoFit/>
          </a:bodyPr>
          <a:lstStyle/>
          <a:p>
            <a:r>
              <a:rPr kumimoji="1" lang="en-US" altLang="zh-CN" b="1" dirty="0" smtClean="0">
                <a:solidFill>
                  <a:srgbClr val="7030A0"/>
                </a:solidFill>
                <a:latin typeface="Microsoft YaHei" charset="-122"/>
                <a:ea typeface="Microsoft YaHei" charset="-122"/>
                <a:cs typeface="Microsoft YaHei" charset="-122"/>
              </a:rPr>
              <a:t>Population, Income, Crime, Location[]</a:t>
            </a:r>
            <a:endParaRPr kumimoji="1" lang="zh-CN" altLang="en-US" b="1" dirty="0">
              <a:solidFill>
                <a:srgbClr val="7030A0"/>
              </a:solidFill>
              <a:latin typeface="Microsoft YaHei" charset="-122"/>
              <a:ea typeface="Microsoft YaHei" charset="-122"/>
              <a:cs typeface="Microsoft YaHei" charset="-122"/>
            </a:endParaRPr>
          </a:p>
        </p:txBody>
      </p:sp>
      <p:sp>
        <p:nvSpPr>
          <p:cNvPr id="18" name="文本框 17"/>
          <p:cNvSpPr txBox="1"/>
          <p:nvPr/>
        </p:nvSpPr>
        <p:spPr>
          <a:xfrm>
            <a:off x="9192608" y="5406629"/>
            <a:ext cx="2509470" cy="369332"/>
          </a:xfrm>
          <a:prstGeom prst="rect">
            <a:avLst/>
          </a:prstGeom>
          <a:noFill/>
        </p:spPr>
        <p:txBody>
          <a:bodyPr wrap="none" rtlCol="0">
            <a:spAutoFit/>
          </a:bodyPr>
          <a:lstStyle/>
          <a:p>
            <a:r>
              <a:rPr kumimoji="1" lang="en-US" altLang="zh-CN" b="1" dirty="0" smtClean="0">
                <a:solidFill>
                  <a:srgbClr val="FF0000"/>
                </a:solidFill>
                <a:latin typeface="Microsoft YaHei" charset="-122"/>
                <a:ea typeface="Microsoft YaHei" charset="-122"/>
                <a:cs typeface="Microsoft YaHei" charset="-122"/>
              </a:rPr>
              <a:t>110 Neighborhoods</a:t>
            </a:r>
            <a:endParaRPr kumimoji="1" lang="zh-CN" altLang="en-US"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159305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Explore Dataset</a:t>
            </a:r>
            <a:endParaRPr kumimoji="1" lang="zh-CN" altLang="en-US" dirty="0"/>
          </a:p>
        </p:txBody>
      </p:sp>
      <p:sp>
        <p:nvSpPr>
          <p:cNvPr id="12" name="文本框 11"/>
          <p:cNvSpPr txBox="1"/>
          <p:nvPr/>
        </p:nvSpPr>
        <p:spPr>
          <a:xfrm>
            <a:off x="4739670" y="1321356"/>
            <a:ext cx="3007939" cy="369332"/>
          </a:xfrm>
          <a:prstGeom prst="rect">
            <a:avLst/>
          </a:prstGeom>
          <a:noFill/>
        </p:spPr>
        <p:txBody>
          <a:bodyPr wrap="none" rtlCol="0">
            <a:spAutoFit/>
          </a:bodyPr>
          <a:lstStyle/>
          <a:p>
            <a:r>
              <a:rPr kumimoji="1" lang="en-US" altLang="zh-CN" b="1" smtClean="0">
                <a:solidFill>
                  <a:srgbClr val="7030A0"/>
                </a:solidFill>
                <a:latin typeface="Microsoft YaHei" charset="-122"/>
                <a:ea typeface="Microsoft YaHei" charset="-122"/>
                <a:cs typeface="Microsoft YaHei" charset="-122"/>
              </a:rPr>
              <a:t>Foursquare </a:t>
            </a:r>
            <a:r>
              <a:rPr kumimoji="1" lang="en-US" altLang="zh-CN" b="1" dirty="0" smtClean="0">
                <a:solidFill>
                  <a:srgbClr val="7030A0"/>
                </a:solidFill>
                <a:latin typeface="Microsoft YaHei" charset="-122"/>
                <a:ea typeface="Microsoft YaHei" charset="-122"/>
                <a:cs typeface="Microsoft YaHei" charset="-122"/>
              </a:rPr>
              <a:t>Venues Data</a:t>
            </a:r>
            <a:endParaRPr kumimoji="1" lang="zh-CN" altLang="en-US" b="1" dirty="0">
              <a:solidFill>
                <a:srgbClr val="7030A0"/>
              </a:solidFill>
              <a:latin typeface="Microsoft YaHei" charset="-122"/>
              <a:ea typeface="Microsoft YaHei" charset="-122"/>
              <a:cs typeface="Microsoft YaHei" charset="-122"/>
            </a:endParaRPr>
          </a:p>
        </p:txBody>
      </p:sp>
      <p:pic>
        <p:nvPicPr>
          <p:cNvPr id="4" name="图片 3"/>
          <p:cNvPicPr>
            <a:picLocks noChangeAspect="1"/>
          </p:cNvPicPr>
          <p:nvPr/>
        </p:nvPicPr>
        <p:blipFill>
          <a:blip r:embed="rId2"/>
          <a:stretch>
            <a:fillRect/>
          </a:stretch>
        </p:blipFill>
        <p:spPr>
          <a:xfrm>
            <a:off x="838200" y="1814513"/>
            <a:ext cx="10020300" cy="2971800"/>
          </a:xfrm>
          <a:prstGeom prst="rect">
            <a:avLst/>
          </a:prstGeom>
          <a:ln>
            <a:solidFill>
              <a:schemeClr val="tx1"/>
            </a:solidFill>
          </a:ln>
        </p:spPr>
      </p:pic>
      <p:pic>
        <p:nvPicPr>
          <p:cNvPr id="6" name="图片 5"/>
          <p:cNvPicPr>
            <a:picLocks noChangeAspect="1"/>
          </p:cNvPicPr>
          <p:nvPr/>
        </p:nvPicPr>
        <p:blipFill>
          <a:blip r:embed="rId3"/>
          <a:stretch>
            <a:fillRect/>
          </a:stretch>
        </p:blipFill>
        <p:spPr>
          <a:xfrm>
            <a:off x="1892300" y="5403850"/>
            <a:ext cx="1206500" cy="508000"/>
          </a:xfrm>
          <a:prstGeom prst="rect">
            <a:avLst/>
          </a:prstGeom>
          <a:ln>
            <a:solidFill>
              <a:schemeClr val="tx1"/>
            </a:solidFill>
          </a:ln>
        </p:spPr>
      </p:pic>
      <p:pic>
        <p:nvPicPr>
          <p:cNvPr id="8" name="图片 7"/>
          <p:cNvPicPr>
            <a:picLocks noChangeAspect="1"/>
          </p:cNvPicPr>
          <p:nvPr/>
        </p:nvPicPr>
        <p:blipFill>
          <a:blip r:embed="rId4"/>
          <a:stretch>
            <a:fillRect/>
          </a:stretch>
        </p:blipFill>
        <p:spPr>
          <a:xfrm>
            <a:off x="7205662" y="5403850"/>
            <a:ext cx="1638300" cy="508000"/>
          </a:xfrm>
          <a:prstGeom prst="rect">
            <a:avLst/>
          </a:prstGeom>
          <a:ln>
            <a:solidFill>
              <a:schemeClr val="tx1"/>
            </a:solidFill>
          </a:ln>
        </p:spPr>
      </p:pic>
      <p:sp>
        <p:nvSpPr>
          <p:cNvPr id="9" name="右箭头 8"/>
          <p:cNvSpPr/>
          <p:nvPr/>
        </p:nvSpPr>
        <p:spPr>
          <a:xfrm>
            <a:off x="4123534" y="5536692"/>
            <a:ext cx="2400300" cy="242315"/>
          </a:xfrm>
          <a:prstGeom prst="rightArrow">
            <a:avLst>
              <a:gd name="adj1" fmla="val 4363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4308822" y="5062561"/>
            <a:ext cx="2029723" cy="369332"/>
          </a:xfrm>
          <a:prstGeom prst="rect">
            <a:avLst/>
          </a:prstGeom>
        </p:spPr>
        <p:txBody>
          <a:bodyPr wrap="none">
            <a:spAutoFit/>
          </a:bodyPr>
          <a:lstStyle/>
          <a:p>
            <a:r>
              <a:rPr lang="zh-CN" altLang="en-US" smtClean="0">
                <a:solidFill>
                  <a:srgbClr val="FF0000"/>
                </a:solidFill>
              </a:rPr>
              <a:t>Restaurant Venues</a:t>
            </a:r>
            <a:endParaRPr lang="zh-CN" altLang="en-US">
              <a:solidFill>
                <a:srgbClr val="FF0000"/>
              </a:solidFill>
            </a:endParaRPr>
          </a:p>
        </p:txBody>
      </p:sp>
    </p:spTree>
    <p:extLst>
      <p:ext uri="{BB962C8B-B14F-4D97-AF65-F5344CB8AC3E}">
        <p14:creationId xmlns:p14="http://schemas.microsoft.com/office/powerpoint/2010/main" val="316241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Explore Dataset</a:t>
            </a:r>
            <a:endParaRPr kumimoji="1" lang="zh-CN" altLang="en-US" dirty="0"/>
          </a:p>
        </p:txBody>
      </p:sp>
      <p:sp>
        <p:nvSpPr>
          <p:cNvPr id="12" name="文本框 11"/>
          <p:cNvSpPr txBox="1"/>
          <p:nvPr/>
        </p:nvSpPr>
        <p:spPr>
          <a:xfrm>
            <a:off x="1448780" y="1439069"/>
            <a:ext cx="3007939" cy="369332"/>
          </a:xfrm>
          <a:prstGeom prst="rect">
            <a:avLst/>
          </a:prstGeom>
          <a:noFill/>
        </p:spPr>
        <p:txBody>
          <a:bodyPr wrap="none" rtlCol="0">
            <a:spAutoFit/>
          </a:bodyPr>
          <a:lstStyle/>
          <a:p>
            <a:r>
              <a:rPr kumimoji="1" lang="en-US" altLang="zh-CN" b="1" dirty="0" smtClean="0">
                <a:solidFill>
                  <a:srgbClr val="7030A0"/>
                </a:solidFill>
                <a:latin typeface="Microsoft YaHei" charset="-122"/>
                <a:ea typeface="Microsoft YaHei" charset="-122"/>
                <a:cs typeface="Microsoft YaHei" charset="-122"/>
              </a:rPr>
              <a:t>Foursquare Venues Data</a:t>
            </a:r>
            <a:endParaRPr kumimoji="1" lang="zh-CN" altLang="en-US" b="1" dirty="0">
              <a:solidFill>
                <a:srgbClr val="7030A0"/>
              </a:solidFill>
              <a:latin typeface="Microsoft YaHei" charset="-122"/>
              <a:ea typeface="Microsoft YaHei" charset="-122"/>
              <a:cs typeface="Microsoft YaHei" charset="-122"/>
            </a:endParaRPr>
          </a:p>
        </p:txBody>
      </p:sp>
      <p:pic>
        <p:nvPicPr>
          <p:cNvPr id="10" name="图片 9"/>
          <p:cNvPicPr>
            <a:picLocks noChangeAspect="1"/>
          </p:cNvPicPr>
          <p:nvPr/>
        </p:nvPicPr>
        <p:blipFill>
          <a:blip r:embed="rId2"/>
          <a:stretch>
            <a:fillRect/>
          </a:stretch>
        </p:blipFill>
        <p:spPr>
          <a:xfrm>
            <a:off x="257175" y="2088306"/>
            <a:ext cx="4557713" cy="2017950"/>
          </a:xfrm>
          <a:prstGeom prst="rect">
            <a:avLst/>
          </a:prstGeom>
          <a:ln>
            <a:solidFill>
              <a:schemeClr val="tx1"/>
            </a:solidFill>
          </a:ln>
        </p:spPr>
      </p:pic>
      <p:pic>
        <p:nvPicPr>
          <p:cNvPr id="11" name="图片 10"/>
          <p:cNvPicPr>
            <a:picLocks noChangeAspect="1"/>
          </p:cNvPicPr>
          <p:nvPr/>
        </p:nvPicPr>
        <p:blipFill>
          <a:blip r:embed="rId3"/>
          <a:stretch>
            <a:fillRect/>
          </a:stretch>
        </p:blipFill>
        <p:spPr>
          <a:xfrm>
            <a:off x="5657850" y="1808432"/>
            <a:ext cx="6534150" cy="2297824"/>
          </a:xfrm>
          <a:prstGeom prst="rect">
            <a:avLst/>
          </a:prstGeom>
          <a:ln>
            <a:solidFill>
              <a:schemeClr val="tx1"/>
            </a:solidFill>
          </a:ln>
        </p:spPr>
      </p:pic>
      <p:sp>
        <p:nvSpPr>
          <p:cNvPr id="13" name="文本框 12"/>
          <p:cNvSpPr txBox="1"/>
          <p:nvPr/>
        </p:nvSpPr>
        <p:spPr>
          <a:xfrm>
            <a:off x="7338514" y="1439069"/>
            <a:ext cx="4574779" cy="369332"/>
          </a:xfrm>
          <a:prstGeom prst="rect">
            <a:avLst/>
          </a:prstGeom>
          <a:noFill/>
        </p:spPr>
        <p:txBody>
          <a:bodyPr wrap="none" rtlCol="0">
            <a:spAutoFit/>
          </a:bodyPr>
          <a:lstStyle/>
          <a:p>
            <a:r>
              <a:rPr kumimoji="1" lang="en-US" altLang="zh-CN" b="1" dirty="0" smtClean="0">
                <a:solidFill>
                  <a:srgbClr val="7030A0"/>
                </a:solidFill>
                <a:latin typeface="Microsoft YaHei" charset="-122"/>
                <a:ea typeface="Microsoft YaHei" charset="-122"/>
                <a:cs typeface="Microsoft YaHei" charset="-122"/>
              </a:rPr>
              <a:t>Population, Income, Crime, Location[]</a:t>
            </a:r>
            <a:endParaRPr kumimoji="1" lang="zh-CN" altLang="en-US" b="1" dirty="0">
              <a:solidFill>
                <a:srgbClr val="7030A0"/>
              </a:solidFill>
              <a:latin typeface="Microsoft YaHei" charset="-122"/>
              <a:ea typeface="Microsoft YaHei" charset="-122"/>
              <a:cs typeface="Microsoft YaHei" charset="-122"/>
            </a:endParaRPr>
          </a:p>
        </p:txBody>
      </p:sp>
      <p:sp>
        <p:nvSpPr>
          <p:cNvPr id="14" name="十字形 13"/>
          <p:cNvSpPr/>
          <p:nvPr/>
        </p:nvSpPr>
        <p:spPr>
          <a:xfrm>
            <a:off x="4914900" y="2771774"/>
            <a:ext cx="642937" cy="672765"/>
          </a:xfrm>
          <a:prstGeom prst="plus">
            <a:avLst>
              <a:gd name="adj" fmla="val 421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charset="-122"/>
              <a:ea typeface="Microsoft YaHei" charset="-122"/>
              <a:cs typeface="Microsoft YaHei" charset="-122"/>
            </a:endParaRPr>
          </a:p>
        </p:txBody>
      </p:sp>
      <p:grpSp>
        <p:nvGrpSpPr>
          <p:cNvPr id="15" name="组 14"/>
          <p:cNvGrpSpPr/>
          <p:nvPr/>
        </p:nvGrpSpPr>
        <p:grpSpPr>
          <a:xfrm>
            <a:off x="5104654" y="3820993"/>
            <a:ext cx="263430" cy="352906"/>
            <a:chOff x="5619749" y="3908481"/>
            <a:chExt cx="374656" cy="914400"/>
          </a:xfrm>
          <a:solidFill>
            <a:schemeClr val="accent2"/>
          </a:solidFill>
        </p:grpSpPr>
        <p:sp>
          <p:nvSpPr>
            <p:cNvPr id="16" name="矩形 15"/>
            <p:cNvSpPr/>
            <p:nvPr/>
          </p:nvSpPr>
          <p:spPr>
            <a:xfrm>
              <a:off x="5619749" y="3908481"/>
              <a:ext cx="82544" cy="914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5911861" y="3908481"/>
              <a:ext cx="82544" cy="914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5" name="图片 4"/>
          <p:cNvPicPr>
            <a:picLocks noChangeAspect="1"/>
          </p:cNvPicPr>
          <p:nvPr/>
        </p:nvPicPr>
        <p:blipFill>
          <a:blip r:embed="rId4"/>
          <a:stretch>
            <a:fillRect/>
          </a:stretch>
        </p:blipFill>
        <p:spPr>
          <a:xfrm>
            <a:off x="1826418" y="4503873"/>
            <a:ext cx="7462837" cy="2211773"/>
          </a:xfrm>
          <a:prstGeom prst="rect">
            <a:avLst/>
          </a:prstGeom>
          <a:ln>
            <a:solidFill>
              <a:schemeClr val="tx1"/>
            </a:solidFill>
          </a:ln>
        </p:spPr>
      </p:pic>
      <p:sp>
        <p:nvSpPr>
          <p:cNvPr id="18" name="文本框 17"/>
          <p:cNvSpPr txBox="1"/>
          <p:nvPr/>
        </p:nvSpPr>
        <p:spPr>
          <a:xfrm>
            <a:off x="1448780" y="4173899"/>
            <a:ext cx="8319778" cy="369332"/>
          </a:xfrm>
          <a:prstGeom prst="rect">
            <a:avLst/>
          </a:prstGeom>
          <a:noFill/>
        </p:spPr>
        <p:txBody>
          <a:bodyPr wrap="none" rtlCol="0">
            <a:spAutoFit/>
          </a:bodyPr>
          <a:lstStyle/>
          <a:p>
            <a:r>
              <a:rPr kumimoji="1" lang="en-US" altLang="zh-CN" b="1" dirty="0" smtClean="0">
                <a:solidFill>
                  <a:srgbClr val="7030A0"/>
                </a:solidFill>
                <a:latin typeface="Microsoft YaHei" charset="-122"/>
                <a:ea typeface="Microsoft YaHei" charset="-122"/>
                <a:cs typeface="Microsoft YaHei" charset="-122"/>
              </a:rPr>
              <a:t>Population, Income, Crime, Seafood Restaurant, Restaurant, Location[]</a:t>
            </a:r>
            <a:endParaRPr kumimoji="1" lang="zh-CN" altLang="en-US" b="1" dirty="0">
              <a:solidFill>
                <a:srgbClr val="7030A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66665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Explore Dataset</a:t>
            </a:r>
            <a:endParaRPr kumimoji="1" lang="zh-CN" altLang="en-US" dirty="0"/>
          </a:p>
        </p:txBody>
      </p:sp>
      <p:sp>
        <p:nvSpPr>
          <p:cNvPr id="4" name="矩形 3"/>
          <p:cNvSpPr/>
          <p:nvPr/>
        </p:nvSpPr>
        <p:spPr>
          <a:xfrm>
            <a:off x="631748" y="3391564"/>
            <a:ext cx="2118529" cy="369332"/>
          </a:xfrm>
          <a:prstGeom prst="rect">
            <a:avLst/>
          </a:prstGeom>
        </p:spPr>
        <p:txBody>
          <a:bodyPr wrap="none">
            <a:spAutoFit/>
          </a:bodyPr>
          <a:lstStyle/>
          <a:p>
            <a:r>
              <a:rPr lang="en-US" altLang="zh-CN" b="1" i="0" dirty="0" smtClean="0">
                <a:solidFill>
                  <a:srgbClr val="000000"/>
                </a:solidFill>
                <a:effectLst/>
                <a:latin typeface="Helvetica Neue" charset="0"/>
              </a:rPr>
              <a:t>Visualize the data</a:t>
            </a:r>
            <a:endParaRPr lang="en-US" altLang="zh-CN" b="1" i="0" dirty="0">
              <a:solidFill>
                <a:srgbClr val="000000"/>
              </a:solidFill>
              <a:effectLst/>
              <a:latin typeface="Helvetica Neue" charset="0"/>
            </a:endParaRPr>
          </a:p>
        </p:txBody>
      </p:sp>
      <p:pic>
        <p:nvPicPr>
          <p:cNvPr id="6" name="图片 5"/>
          <p:cNvPicPr>
            <a:picLocks noChangeAspect="1"/>
          </p:cNvPicPr>
          <p:nvPr/>
        </p:nvPicPr>
        <p:blipFill>
          <a:blip r:embed="rId2"/>
          <a:stretch>
            <a:fillRect/>
          </a:stretch>
        </p:blipFill>
        <p:spPr>
          <a:xfrm>
            <a:off x="3457576" y="1543051"/>
            <a:ext cx="8175818" cy="4657386"/>
          </a:xfrm>
          <a:prstGeom prst="rect">
            <a:avLst/>
          </a:prstGeom>
        </p:spPr>
      </p:pic>
      <p:sp>
        <p:nvSpPr>
          <p:cNvPr id="3" name="矩形 2"/>
          <p:cNvSpPr/>
          <p:nvPr/>
        </p:nvSpPr>
        <p:spPr>
          <a:xfrm>
            <a:off x="5503836" y="6303388"/>
            <a:ext cx="4083297" cy="369332"/>
          </a:xfrm>
          <a:prstGeom prst="rect">
            <a:avLst/>
          </a:prstGeom>
        </p:spPr>
        <p:txBody>
          <a:bodyPr wrap="none">
            <a:spAutoFit/>
          </a:bodyPr>
          <a:lstStyle/>
          <a:p>
            <a:pPr algn="ctr"/>
            <a:r>
              <a:rPr lang="en-US" altLang="zh-CN" dirty="0" smtClean="0">
                <a:solidFill>
                  <a:srgbClr val="7030A0"/>
                </a:solidFill>
                <a:latin typeface="Microsoft YaHei" charset="-122"/>
                <a:ea typeface="Microsoft YaHei" charset="-122"/>
                <a:cs typeface="Microsoft YaHei" charset="-122"/>
              </a:rPr>
              <a:t>Figure - Population Map in Toronto</a:t>
            </a:r>
            <a:endParaRPr lang="en-US" altLang="zh-CN" dirty="0">
              <a:solidFill>
                <a:srgbClr val="7030A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13359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3457576" y="1543051"/>
            <a:ext cx="8175818" cy="4657386"/>
          </a:xfrm>
          <a:prstGeom prst="rect">
            <a:avLst/>
          </a:prstGeom>
        </p:spPr>
      </p:pic>
      <p:sp>
        <p:nvSpPr>
          <p:cNvPr id="2" name="标题 1"/>
          <p:cNvSpPr>
            <a:spLocks noGrp="1"/>
          </p:cNvSpPr>
          <p:nvPr>
            <p:ph type="title"/>
          </p:nvPr>
        </p:nvSpPr>
        <p:spPr/>
        <p:txBody>
          <a:bodyPr/>
          <a:lstStyle/>
          <a:p>
            <a:r>
              <a:rPr lang="en-US" altLang="zh-CN" b="1" dirty="0" smtClean="0"/>
              <a:t>Explore Dataset</a:t>
            </a:r>
            <a:endParaRPr kumimoji="1" lang="zh-CN" altLang="en-US" dirty="0"/>
          </a:p>
        </p:txBody>
      </p:sp>
      <p:sp>
        <p:nvSpPr>
          <p:cNvPr id="4" name="矩形 3"/>
          <p:cNvSpPr/>
          <p:nvPr/>
        </p:nvSpPr>
        <p:spPr>
          <a:xfrm>
            <a:off x="631748" y="3391564"/>
            <a:ext cx="2118529" cy="369332"/>
          </a:xfrm>
          <a:prstGeom prst="rect">
            <a:avLst/>
          </a:prstGeom>
        </p:spPr>
        <p:txBody>
          <a:bodyPr wrap="none">
            <a:spAutoFit/>
          </a:bodyPr>
          <a:lstStyle/>
          <a:p>
            <a:r>
              <a:rPr lang="en-US" altLang="zh-CN" b="1" i="0" dirty="0" smtClean="0">
                <a:solidFill>
                  <a:srgbClr val="000000"/>
                </a:solidFill>
                <a:effectLst/>
                <a:latin typeface="Helvetica Neue" charset="0"/>
              </a:rPr>
              <a:t>Visualize the data</a:t>
            </a:r>
            <a:endParaRPr lang="en-US" altLang="zh-CN" b="1" i="0" dirty="0">
              <a:solidFill>
                <a:srgbClr val="000000"/>
              </a:solidFill>
              <a:effectLst/>
              <a:latin typeface="Helvetica Neue" charset="0"/>
            </a:endParaRPr>
          </a:p>
        </p:txBody>
      </p:sp>
      <p:sp>
        <p:nvSpPr>
          <p:cNvPr id="3" name="矩形 2"/>
          <p:cNvSpPr/>
          <p:nvPr/>
        </p:nvSpPr>
        <p:spPr>
          <a:xfrm>
            <a:off x="5691580" y="6360537"/>
            <a:ext cx="3707810" cy="369332"/>
          </a:xfrm>
          <a:prstGeom prst="rect">
            <a:avLst/>
          </a:prstGeom>
        </p:spPr>
        <p:txBody>
          <a:bodyPr wrap="none">
            <a:spAutoFit/>
          </a:bodyPr>
          <a:lstStyle/>
          <a:p>
            <a:pPr algn="ctr"/>
            <a:r>
              <a:rPr lang="en-US" altLang="zh-CN" dirty="0" smtClean="0">
                <a:solidFill>
                  <a:srgbClr val="7030A0"/>
                </a:solidFill>
                <a:latin typeface="Microsoft YaHei" charset="-122"/>
                <a:ea typeface="Microsoft YaHei" charset="-122"/>
                <a:cs typeface="Microsoft YaHei" charset="-122"/>
              </a:rPr>
              <a:t>Figure - </a:t>
            </a:r>
            <a:r>
              <a:rPr lang="en-US" altLang="zh-CN" dirty="0" smtClean="0">
                <a:solidFill>
                  <a:srgbClr val="7030A0"/>
                </a:solidFill>
                <a:latin typeface="Microsoft YaHei" charset="-122"/>
                <a:ea typeface="Microsoft YaHei" charset="-122"/>
                <a:cs typeface="Microsoft YaHei" charset="-122"/>
              </a:rPr>
              <a:t>Income</a:t>
            </a:r>
            <a:r>
              <a:rPr lang="en-US" altLang="zh-CN" dirty="0" smtClean="0">
                <a:solidFill>
                  <a:srgbClr val="7030A0"/>
                </a:solidFill>
                <a:latin typeface="Microsoft YaHei" charset="-122"/>
                <a:ea typeface="Microsoft YaHei" charset="-122"/>
                <a:cs typeface="Microsoft YaHei" charset="-122"/>
              </a:rPr>
              <a:t> Map in Toronto</a:t>
            </a:r>
            <a:endParaRPr lang="en-US" altLang="zh-CN" dirty="0">
              <a:solidFill>
                <a:srgbClr val="7030A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8695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931</Words>
  <Application>Microsoft Macintosh PowerPoint</Application>
  <PresentationFormat>宽屏</PresentationFormat>
  <Paragraphs>97</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-apple-system</vt:lpstr>
      <vt:lpstr>DengXian</vt:lpstr>
      <vt:lpstr>DengXian Light</vt:lpstr>
      <vt:lpstr>Helvetica Neue</vt:lpstr>
      <vt:lpstr>Microsoft YaHei</vt:lpstr>
      <vt:lpstr>Microsoft YaHei Light</vt:lpstr>
      <vt:lpstr>Wingdings</vt:lpstr>
      <vt:lpstr>Arial</vt:lpstr>
      <vt:lpstr>Office 主题</vt:lpstr>
      <vt:lpstr>PowerPoint 演示文稿</vt:lpstr>
      <vt:lpstr>1.Introduction: Business Problem</vt:lpstr>
      <vt:lpstr>2.Data</vt:lpstr>
      <vt:lpstr>Explore Dataset</vt:lpstr>
      <vt:lpstr>Explore Dataset</vt:lpstr>
      <vt:lpstr>Explore Dataset</vt:lpstr>
      <vt:lpstr>Explore Dataset</vt:lpstr>
      <vt:lpstr>Explore Dataset</vt:lpstr>
      <vt:lpstr>Explore Dataset</vt:lpstr>
      <vt:lpstr>Explore Dataset</vt:lpstr>
      <vt:lpstr>Explore Dataset</vt:lpstr>
      <vt:lpstr>3.Methodology</vt:lpstr>
      <vt:lpstr>Analysis Data</vt:lpstr>
      <vt:lpstr>4.Analysis</vt:lpstr>
      <vt:lpstr>4.Analysis</vt:lpstr>
      <vt:lpstr>4.Analysis</vt:lpstr>
      <vt:lpstr>4.Analysis</vt:lpstr>
      <vt:lpstr>4.Analysis</vt:lpstr>
      <vt:lpstr>4.Analysis</vt:lpstr>
      <vt:lpstr>5.Results</vt:lpstr>
      <vt:lpstr>6.Conclusion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用户</cp:lastModifiedBy>
  <cp:revision>14</cp:revision>
  <dcterms:created xsi:type="dcterms:W3CDTF">2020-05-19T01:21:18Z</dcterms:created>
  <dcterms:modified xsi:type="dcterms:W3CDTF">2020-05-19T03:28:17Z</dcterms:modified>
</cp:coreProperties>
</file>